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8"/>
  </p:notesMasterIdLst>
  <p:sldIdLst>
    <p:sldId id="280" r:id="rId5"/>
    <p:sldId id="284" r:id="rId6"/>
    <p:sldId id="264" r:id="rId7"/>
    <p:sldId id="266" r:id="rId8"/>
    <p:sldId id="267" r:id="rId9"/>
    <p:sldId id="274" r:id="rId10"/>
    <p:sldId id="273" r:id="rId11"/>
    <p:sldId id="285" r:id="rId12"/>
    <p:sldId id="286" r:id="rId13"/>
    <p:sldId id="278" r:id="rId14"/>
    <p:sldId id="287" r:id="rId15"/>
    <p:sldId id="279" r:id="rId16"/>
    <p:sldId id="288" r:id="rId17"/>
    <p:sldId id="289" r:id="rId18"/>
    <p:sldId id="291" r:id="rId19"/>
    <p:sldId id="268" r:id="rId20"/>
    <p:sldId id="292" r:id="rId21"/>
    <p:sldId id="293" r:id="rId22"/>
    <p:sldId id="294" r:id="rId23"/>
    <p:sldId id="295" r:id="rId24"/>
    <p:sldId id="296" r:id="rId25"/>
    <p:sldId id="297"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Franklin Gothic Book" panose="020B050302010202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D4B"/>
    <a:srgbClr val="A7AFC7"/>
    <a:srgbClr val="141E3C"/>
    <a:srgbClr val="141EC3"/>
    <a:srgbClr val="0C2659"/>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670"/>
    <p:restoredTop sz="86399"/>
  </p:normalViewPr>
  <p:slideViewPr>
    <p:cSldViewPr snapToGrid="0">
      <p:cViewPr varScale="1">
        <p:scale>
          <a:sx n="61" d="100"/>
          <a:sy n="61" d="100"/>
        </p:scale>
        <p:origin x="92" y="1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Corbett" userId="817a1cf7-c5a2-4cfe-85a6-c4ea600db978" providerId="ADAL" clId="{70BD8B6B-4B3A-4C1D-88AF-720F79D8BFE5}"/>
    <pc:docChg chg="custSel modSld">
      <pc:chgData name="Lynn Corbett" userId="817a1cf7-c5a2-4cfe-85a6-c4ea600db978" providerId="ADAL" clId="{70BD8B6B-4B3A-4C1D-88AF-720F79D8BFE5}" dt="2025-02-13T13:30:16.536" v="8" actId="931"/>
      <pc:docMkLst>
        <pc:docMk/>
      </pc:docMkLst>
      <pc:sldChg chg="addSp delSp modSp">
        <pc:chgData name="Lynn Corbett" userId="817a1cf7-c5a2-4cfe-85a6-c4ea600db978" providerId="ADAL" clId="{70BD8B6B-4B3A-4C1D-88AF-720F79D8BFE5}" dt="2025-02-13T13:25:01.631" v="0" actId="931"/>
        <pc:sldMkLst>
          <pc:docMk/>
          <pc:sldMk cId="2703312044" sldId="284"/>
        </pc:sldMkLst>
        <pc:spChg chg="del">
          <ac:chgData name="Lynn Corbett" userId="817a1cf7-c5a2-4cfe-85a6-c4ea600db978" providerId="ADAL" clId="{70BD8B6B-4B3A-4C1D-88AF-720F79D8BFE5}" dt="2025-02-13T13:25:01.631" v="0" actId="931"/>
          <ac:spMkLst>
            <pc:docMk/>
            <pc:sldMk cId="2703312044" sldId="284"/>
            <ac:spMk id="3" creationId="{D8EC0723-B92A-DD54-6CC3-9A7530FDF582}"/>
          </ac:spMkLst>
        </pc:spChg>
        <pc:picChg chg="add mod">
          <ac:chgData name="Lynn Corbett" userId="817a1cf7-c5a2-4cfe-85a6-c4ea600db978" providerId="ADAL" clId="{70BD8B6B-4B3A-4C1D-88AF-720F79D8BFE5}" dt="2025-02-13T13:25:01.631" v="0" actId="931"/>
          <ac:picMkLst>
            <pc:docMk/>
            <pc:sldMk cId="2703312044" sldId="284"/>
            <ac:picMk id="19" creationId="{5D82C2F2-432D-4837-9DFC-B5C4A895B806}"/>
          </ac:picMkLst>
        </pc:picChg>
      </pc:sldChg>
      <pc:sldChg chg="addSp delSp modSp">
        <pc:chgData name="Lynn Corbett" userId="817a1cf7-c5a2-4cfe-85a6-c4ea600db978" providerId="ADAL" clId="{70BD8B6B-4B3A-4C1D-88AF-720F79D8BFE5}" dt="2025-02-13T13:30:16.536" v="8" actId="931"/>
        <pc:sldMkLst>
          <pc:docMk/>
          <pc:sldMk cId="4126601296" sldId="289"/>
        </pc:sldMkLst>
        <pc:spChg chg="del">
          <ac:chgData name="Lynn Corbett" userId="817a1cf7-c5a2-4cfe-85a6-c4ea600db978" providerId="ADAL" clId="{70BD8B6B-4B3A-4C1D-88AF-720F79D8BFE5}" dt="2025-02-13T13:28:49.856" v="6" actId="931"/>
          <ac:spMkLst>
            <pc:docMk/>
            <pc:sldMk cId="4126601296" sldId="289"/>
            <ac:spMk id="3" creationId="{D8EC0723-B92A-DD54-6CC3-9A7530FDF582}"/>
          </ac:spMkLst>
        </pc:spChg>
        <pc:spChg chg="add del mod">
          <ac:chgData name="Lynn Corbett" userId="817a1cf7-c5a2-4cfe-85a6-c4ea600db978" providerId="ADAL" clId="{70BD8B6B-4B3A-4C1D-88AF-720F79D8BFE5}" dt="2025-02-13T13:30:16.536" v="8" actId="931"/>
          <ac:spMkLst>
            <pc:docMk/>
            <pc:sldMk cId="4126601296" sldId="289"/>
            <ac:spMk id="18" creationId="{D11372A6-C996-4685-8630-75E80AD2A6A0}"/>
          </ac:spMkLst>
        </pc:spChg>
        <pc:picChg chg="add del mod">
          <ac:chgData name="Lynn Corbett" userId="817a1cf7-c5a2-4cfe-85a6-c4ea600db978" providerId="ADAL" clId="{70BD8B6B-4B3A-4C1D-88AF-720F79D8BFE5}" dt="2025-02-13T13:28:55.001" v="7" actId="478"/>
          <ac:picMkLst>
            <pc:docMk/>
            <pc:sldMk cId="4126601296" sldId="289"/>
            <ac:picMk id="15" creationId="{396F3026-9516-4E95-BB28-F229D1E97100}"/>
          </ac:picMkLst>
        </pc:picChg>
        <pc:picChg chg="add mod">
          <ac:chgData name="Lynn Corbett" userId="817a1cf7-c5a2-4cfe-85a6-c4ea600db978" providerId="ADAL" clId="{70BD8B6B-4B3A-4C1D-88AF-720F79D8BFE5}" dt="2025-02-13T13:30:16.536" v="8" actId="931"/>
          <ac:picMkLst>
            <pc:docMk/>
            <pc:sldMk cId="4126601296" sldId="289"/>
            <ac:picMk id="20" creationId="{37050323-8041-48A5-98EE-F2B52CA6AA2E}"/>
          </ac:picMkLst>
        </pc:picChg>
      </pc:sldChg>
      <pc:sldChg chg="addSp delSp modSp">
        <pc:chgData name="Lynn Corbett" userId="817a1cf7-c5a2-4cfe-85a6-c4ea600db978" providerId="ADAL" clId="{70BD8B6B-4B3A-4C1D-88AF-720F79D8BFE5}" dt="2025-02-13T13:28:09.674" v="5" actId="931"/>
        <pc:sldMkLst>
          <pc:docMk/>
          <pc:sldMk cId="2414465009" sldId="291"/>
        </pc:sldMkLst>
        <pc:spChg chg="del">
          <ac:chgData name="Lynn Corbett" userId="817a1cf7-c5a2-4cfe-85a6-c4ea600db978" providerId="ADAL" clId="{70BD8B6B-4B3A-4C1D-88AF-720F79D8BFE5}" dt="2025-02-13T13:26:07.980" v="1" actId="931"/>
          <ac:spMkLst>
            <pc:docMk/>
            <pc:sldMk cId="2414465009" sldId="291"/>
            <ac:spMk id="3" creationId="{C6D76FEE-FC27-4FE0-90AD-9C62E8BEC0BB}"/>
          </ac:spMkLst>
        </pc:spChg>
        <pc:spChg chg="add del mod">
          <ac:chgData name="Lynn Corbett" userId="817a1cf7-c5a2-4cfe-85a6-c4ea600db978" providerId="ADAL" clId="{70BD8B6B-4B3A-4C1D-88AF-720F79D8BFE5}" dt="2025-02-13T13:27:06.487" v="3" actId="931"/>
          <ac:spMkLst>
            <pc:docMk/>
            <pc:sldMk cId="2414465009" sldId="291"/>
            <ac:spMk id="14" creationId="{F23933B3-3D8F-4443-9C50-DCC10F1A8760}"/>
          </ac:spMkLst>
        </pc:spChg>
        <pc:spChg chg="add del mod">
          <ac:chgData name="Lynn Corbett" userId="817a1cf7-c5a2-4cfe-85a6-c4ea600db978" providerId="ADAL" clId="{70BD8B6B-4B3A-4C1D-88AF-720F79D8BFE5}" dt="2025-02-13T13:28:09.674" v="5" actId="931"/>
          <ac:spMkLst>
            <pc:docMk/>
            <pc:sldMk cId="2414465009" sldId="291"/>
            <ac:spMk id="18" creationId="{A8169AD5-0D30-436D-8652-0CA7BDF221ED}"/>
          </ac:spMkLst>
        </pc:spChg>
        <pc:picChg chg="add del mod">
          <ac:chgData name="Lynn Corbett" userId="817a1cf7-c5a2-4cfe-85a6-c4ea600db978" providerId="ADAL" clId="{70BD8B6B-4B3A-4C1D-88AF-720F79D8BFE5}" dt="2025-02-13T13:27:01.530" v="2" actId="478"/>
          <ac:picMkLst>
            <pc:docMk/>
            <pc:sldMk cId="2414465009" sldId="291"/>
            <ac:picMk id="12" creationId="{2E3BE192-17A9-4D5D-BAA6-8F2300340297}"/>
          </ac:picMkLst>
        </pc:picChg>
        <pc:picChg chg="add del mod">
          <ac:chgData name="Lynn Corbett" userId="817a1cf7-c5a2-4cfe-85a6-c4ea600db978" providerId="ADAL" clId="{70BD8B6B-4B3A-4C1D-88AF-720F79D8BFE5}" dt="2025-02-13T13:27:35.821" v="4" actId="478"/>
          <ac:picMkLst>
            <pc:docMk/>
            <pc:sldMk cId="2414465009" sldId="291"/>
            <ac:picMk id="16" creationId="{87BB3DC8-76A2-4792-B6B3-09D8A4189B33}"/>
          </ac:picMkLst>
        </pc:picChg>
        <pc:picChg chg="add mod">
          <ac:chgData name="Lynn Corbett" userId="817a1cf7-c5a2-4cfe-85a6-c4ea600db978" providerId="ADAL" clId="{70BD8B6B-4B3A-4C1D-88AF-720F79D8BFE5}" dt="2025-02-13T13:28:09.674" v="5" actId="931"/>
          <ac:picMkLst>
            <pc:docMk/>
            <pc:sldMk cId="2414465009" sldId="291"/>
            <ac:picMk id="20" creationId="{9AA70EA3-6680-4AE9-B5E8-062EAC082C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FB9C4-5DCE-A942-9229-F85984C9DB5C}"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A64D0-3F4A-8140-948F-050C4DFFDEE2}" type="slidenum">
              <a:rPr lang="en-US" smtClean="0"/>
              <a:t>‹#›</a:t>
            </a:fld>
            <a:endParaRPr lang="en-US"/>
          </a:p>
        </p:txBody>
      </p:sp>
    </p:spTree>
    <p:extLst>
      <p:ext uri="{BB962C8B-B14F-4D97-AF65-F5344CB8AC3E}">
        <p14:creationId xmlns:p14="http://schemas.microsoft.com/office/powerpoint/2010/main" val="1616937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adding pictures, be sure to add alt-tags to all presentation images.</a:t>
            </a:r>
          </a:p>
          <a:p>
            <a:r>
              <a:rPr lang="en-US" dirty="0"/>
              <a:t>Please note: Agenda items have been broken out into individual items in accordance with ADA digital accessibility best practices.</a:t>
            </a:r>
          </a:p>
        </p:txBody>
      </p:sp>
      <p:sp>
        <p:nvSpPr>
          <p:cNvPr id="4" name="Slide Number Placeholder 3"/>
          <p:cNvSpPr>
            <a:spLocks noGrp="1"/>
          </p:cNvSpPr>
          <p:nvPr>
            <p:ph type="sldNum" sz="quarter" idx="5"/>
          </p:nvPr>
        </p:nvSpPr>
        <p:spPr/>
        <p:txBody>
          <a:bodyPr/>
          <a:lstStyle/>
          <a:p>
            <a:fld id="{378A64D0-3F4A-8140-948F-050C4DFFDEE2}" type="slidenum">
              <a:rPr lang="en-US" smtClean="0"/>
              <a:t>2</a:t>
            </a:fld>
            <a:endParaRPr lang="en-US"/>
          </a:p>
        </p:txBody>
      </p:sp>
    </p:spTree>
    <p:extLst>
      <p:ext uri="{BB962C8B-B14F-4D97-AF65-F5344CB8AC3E}">
        <p14:creationId xmlns:p14="http://schemas.microsoft.com/office/powerpoint/2010/main" val="75313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A64D0-3F4A-8140-948F-050C4DFFDEE2}" type="slidenum">
              <a:rPr lang="en-US" smtClean="0"/>
              <a:t>4</a:t>
            </a:fld>
            <a:endParaRPr lang="en-US"/>
          </a:p>
        </p:txBody>
      </p:sp>
    </p:spTree>
    <p:extLst>
      <p:ext uri="{BB962C8B-B14F-4D97-AF65-F5344CB8AC3E}">
        <p14:creationId xmlns:p14="http://schemas.microsoft.com/office/powerpoint/2010/main" val="3551327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template is designed to automatically use the UVA brand colors as the chart theme, however, in order to maintain accessibility, be sure to add patterns to the lighter colors. Font colors and sizes should be adjusted as necessary, not dropping below 18 pt.</a:t>
            </a:r>
          </a:p>
          <a:p>
            <a:endParaRPr lang="en-US" dirty="0"/>
          </a:p>
        </p:txBody>
      </p:sp>
      <p:sp>
        <p:nvSpPr>
          <p:cNvPr id="4" name="Slide Number Placeholder 3"/>
          <p:cNvSpPr>
            <a:spLocks noGrp="1"/>
          </p:cNvSpPr>
          <p:nvPr>
            <p:ph type="sldNum" sz="quarter" idx="5"/>
          </p:nvPr>
        </p:nvSpPr>
        <p:spPr/>
        <p:txBody>
          <a:bodyPr/>
          <a:lstStyle/>
          <a:p>
            <a:fld id="{378A64D0-3F4A-8140-948F-050C4DFFDEE2}" type="slidenum">
              <a:rPr lang="en-US" smtClean="0"/>
              <a:t>6</a:t>
            </a:fld>
            <a:endParaRPr lang="en-US"/>
          </a:p>
        </p:txBody>
      </p:sp>
    </p:spTree>
    <p:extLst>
      <p:ext uri="{BB962C8B-B14F-4D97-AF65-F5344CB8AC3E}">
        <p14:creationId xmlns:p14="http://schemas.microsoft.com/office/powerpoint/2010/main" val="696165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adding pictures, be sure to add alt-tags to all presentation images.</a:t>
            </a:r>
          </a:p>
          <a:p>
            <a:r>
              <a:rPr lang="en-US" dirty="0"/>
              <a:t>Please note: Agenda items have been broken out into individual items in accordance with ADA digital accessibility best practices.</a:t>
            </a:r>
          </a:p>
        </p:txBody>
      </p:sp>
      <p:sp>
        <p:nvSpPr>
          <p:cNvPr id="4" name="Slide Number Placeholder 3"/>
          <p:cNvSpPr>
            <a:spLocks noGrp="1"/>
          </p:cNvSpPr>
          <p:nvPr>
            <p:ph type="sldNum" sz="quarter" idx="5"/>
          </p:nvPr>
        </p:nvSpPr>
        <p:spPr/>
        <p:txBody>
          <a:bodyPr/>
          <a:lstStyle/>
          <a:p>
            <a:fld id="{378A64D0-3F4A-8140-948F-050C4DFFDEE2}" type="slidenum">
              <a:rPr lang="en-US" smtClean="0"/>
              <a:t>14</a:t>
            </a:fld>
            <a:endParaRPr lang="en-US"/>
          </a:p>
        </p:txBody>
      </p:sp>
    </p:spTree>
    <p:extLst>
      <p:ext uri="{BB962C8B-B14F-4D97-AF65-F5344CB8AC3E}">
        <p14:creationId xmlns:p14="http://schemas.microsoft.com/office/powerpoint/2010/main" val="1966855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A64D0-3F4A-8140-948F-050C4DFFDEE2}" type="slidenum">
              <a:rPr lang="en-US" smtClean="0"/>
              <a:t>16</a:t>
            </a:fld>
            <a:endParaRPr lang="en-US"/>
          </a:p>
        </p:txBody>
      </p:sp>
    </p:spTree>
    <p:extLst>
      <p:ext uri="{BB962C8B-B14F-4D97-AF65-F5344CB8AC3E}">
        <p14:creationId xmlns:p14="http://schemas.microsoft.com/office/powerpoint/2010/main" val="163206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A64D0-3F4A-8140-948F-050C4DFFDEE2}" type="slidenum">
              <a:rPr lang="en-US" smtClean="0"/>
              <a:t>17</a:t>
            </a:fld>
            <a:endParaRPr lang="en-US"/>
          </a:p>
        </p:txBody>
      </p:sp>
    </p:spTree>
    <p:extLst>
      <p:ext uri="{BB962C8B-B14F-4D97-AF65-F5344CB8AC3E}">
        <p14:creationId xmlns:p14="http://schemas.microsoft.com/office/powerpoint/2010/main" val="1320349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A64D0-3F4A-8140-948F-050C4DFFDEE2}" type="slidenum">
              <a:rPr lang="en-US" smtClean="0"/>
              <a:t>18</a:t>
            </a:fld>
            <a:endParaRPr lang="en-US"/>
          </a:p>
        </p:txBody>
      </p:sp>
    </p:spTree>
    <p:extLst>
      <p:ext uri="{BB962C8B-B14F-4D97-AF65-F5344CB8AC3E}">
        <p14:creationId xmlns:p14="http://schemas.microsoft.com/office/powerpoint/2010/main" val="3842085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A64D0-3F4A-8140-948F-050C4DFFDEE2}" type="slidenum">
              <a:rPr lang="en-US" smtClean="0"/>
              <a:t>19</a:t>
            </a:fld>
            <a:endParaRPr lang="en-US"/>
          </a:p>
        </p:txBody>
      </p:sp>
    </p:spTree>
    <p:extLst>
      <p:ext uri="{BB962C8B-B14F-4D97-AF65-F5344CB8AC3E}">
        <p14:creationId xmlns:p14="http://schemas.microsoft.com/office/powerpoint/2010/main" val="2978127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a:extLst>
              <a:ext uri="{FF2B5EF4-FFF2-40B4-BE49-F238E27FC236}">
                <a16:creationId xmlns:a16="http://schemas.microsoft.com/office/drawing/2014/main" id="{D17370B4-CD7F-4669-F9BD-C0F98734FFDE}"/>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4" name="Freeform 3">
            <a:extLst>
              <a:ext uri="{FF2B5EF4-FFF2-40B4-BE49-F238E27FC236}">
                <a16:creationId xmlns:a16="http://schemas.microsoft.com/office/drawing/2014/main" id="{E71A712D-708A-AA15-3BA2-ECC304B71319}"/>
              </a:ext>
              <a:ext uri="{C183D7F6-B498-43B3-948B-1728B52AA6E4}">
                <adec:decorative xmlns:adec="http://schemas.microsoft.com/office/drawing/2017/decorative"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Logo">
            <a:extLst>
              <a:ext uri="{FF2B5EF4-FFF2-40B4-BE49-F238E27FC236}">
                <a16:creationId xmlns:a16="http://schemas.microsoft.com/office/drawing/2014/main" id="{2DCAFEEE-52BA-B31B-4ABE-D74194EB70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022514" y="6476334"/>
            <a:ext cx="2146972" cy="227616"/>
          </a:xfrm>
          <a:prstGeom prst="rect">
            <a:avLst/>
          </a:prstGeom>
        </p:spPr>
      </p:pic>
      <p:cxnSp>
        <p:nvCxnSpPr>
          <p:cNvPr id="29" name="Straight Connector 28">
            <a:extLst>
              <a:ext uri="{FF2B5EF4-FFF2-40B4-BE49-F238E27FC236}">
                <a16:creationId xmlns:a16="http://schemas.microsoft.com/office/drawing/2014/main" id="{BB91757E-9721-30A5-59B3-4F1F43AEB5BE}"/>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A126D-5718-274F-8EB2-17AFD2838E35}"/>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912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1-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4" name="Text">
            <a:extLst>
              <a:ext uri="{FF2B5EF4-FFF2-40B4-BE49-F238E27FC236}">
                <a16:creationId xmlns:a16="http://schemas.microsoft.com/office/drawing/2014/main" id="{78F0677A-25B3-D9A0-45CE-E714A8CD1872}"/>
              </a:ext>
            </a:extLst>
          </p:cNvPr>
          <p:cNvSpPr>
            <a:spLocks noGrp="1"/>
          </p:cNvSpPr>
          <p:nvPr>
            <p:ph sz="quarter" idx="11"/>
          </p:nvPr>
        </p:nvSpPr>
        <p:spPr>
          <a:xfrm>
            <a:off x="1087438" y="3108325"/>
            <a:ext cx="9964737" cy="2944813"/>
          </a:xfrm>
        </p:spPr>
        <p:txBody>
          <a:bodyPr lIns="0" tIns="0" rIns="0" bIns="0">
            <a:normAutofit/>
          </a:bodyPr>
          <a:lstStyle>
            <a:lvl1pPr>
              <a:lnSpc>
                <a:spcPct val="100000"/>
              </a:lnSpc>
              <a:defRPr sz="2000">
                <a:solidFill>
                  <a:schemeClr val="bg1"/>
                </a:solidFill>
              </a:defRPr>
            </a:lvl1pPr>
            <a:lvl2pPr>
              <a:lnSpc>
                <a:spcPct val="100000"/>
              </a:lnSpc>
              <a:defRPr sz="2000">
                <a:solidFill>
                  <a:schemeClr val="bg1"/>
                </a:solidFill>
              </a:defRPr>
            </a:lvl2pPr>
            <a:lvl3pPr>
              <a:lnSpc>
                <a:spcPct val="100000"/>
              </a:lnSpc>
              <a:defRPr sz="2000">
                <a:solidFill>
                  <a:schemeClr val="bg1"/>
                </a:solidFill>
              </a:defRPr>
            </a:lvl3pPr>
            <a:lvl4pPr>
              <a:lnSpc>
                <a:spcPct val="100000"/>
              </a:lnSpc>
              <a:defRPr sz="2000">
                <a:solidFill>
                  <a:schemeClr val="bg1"/>
                </a:solidFill>
              </a:defRPr>
            </a:lvl4pPr>
            <a:lvl5pPr>
              <a:lnSpc>
                <a:spcPct val="100000"/>
              </a:lnSpc>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71955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05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Lead/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latin typeface="ITC Franklin Gothic Std Med" panose="020B0504030503020204" pitchFamily="34" charset="0"/>
              </a:defRPr>
            </a:lvl1pPr>
          </a:lstStyle>
          <a:p>
            <a:r>
              <a:rPr lang="en-US" dirty="0"/>
              <a:t>Click to Edit Master Title Style</a:t>
            </a:r>
          </a:p>
        </p:txBody>
      </p:sp>
      <p:sp>
        <p:nvSpPr>
          <p:cNvPr id="3" name="Lead-in">
            <a:extLst>
              <a:ext uri="{FF2B5EF4-FFF2-40B4-BE49-F238E27FC236}">
                <a16:creationId xmlns:a16="http://schemas.microsoft.com/office/drawing/2014/main" id="{B657395E-B869-B376-85BF-B740DC946481}"/>
              </a:ext>
            </a:extLst>
          </p:cNvPr>
          <p:cNvSpPr>
            <a:spLocks noGrp="1"/>
          </p:cNvSpPr>
          <p:nvPr>
            <p:ph idx="1"/>
          </p:nvPr>
        </p:nvSpPr>
        <p:spPr>
          <a:xfrm>
            <a:off x="1088135" y="3108574"/>
            <a:ext cx="9964179" cy="457200"/>
          </a:xfrm>
        </p:spPr>
        <p:txBody>
          <a:bodyPr lIns="0" tIns="0" rIns="0" bIns="0" numCol="1">
            <a:normAutofit/>
          </a:bodyPr>
          <a:lstStyle>
            <a:lvl1pPr marL="0" indent="0">
              <a:buFont typeface="Arial" panose="020B0604020202020204" pitchFamily="34" charset="0"/>
              <a:buNone/>
              <a:defRPr sz="2400" b="0" i="0">
                <a:latin typeface="ITC Franklin Gothic Std Med"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0" name="Text">
            <a:extLst>
              <a:ext uri="{FF2B5EF4-FFF2-40B4-BE49-F238E27FC236}">
                <a16:creationId xmlns:a16="http://schemas.microsoft.com/office/drawing/2014/main" id="{EFCEC674-2C1A-0253-3A9D-8CF5D698BCF8}"/>
              </a:ext>
            </a:extLst>
          </p:cNvPr>
          <p:cNvSpPr>
            <a:spLocks noGrp="1"/>
          </p:cNvSpPr>
          <p:nvPr>
            <p:ph sz="quarter" idx="11"/>
          </p:nvPr>
        </p:nvSpPr>
        <p:spPr>
          <a:xfrm>
            <a:off x="1087438" y="3646449"/>
            <a:ext cx="9964737" cy="2406689"/>
          </a:xfrm>
        </p:spPr>
        <p:txBody>
          <a:bodyPr lIns="0" tIns="0" rIns="0" bIns="0">
            <a:normAutofit/>
          </a:bodyPr>
          <a:lstStyle>
            <a:lvl1pPr>
              <a:lnSpc>
                <a:spcPct val="100000"/>
              </a:lnSpc>
              <a:spcBef>
                <a:spcPts val="500"/>
              </a:spcBef>
              <a:defRPr sz="2000"/>
            </a:lvl1pPr>
            <a:lvl2pPr>
              <a:lnSpc>
                <a:spcPct val="100000"/>
              </a:lnSpc>
              <a:spcBef>
                <a:spcPts val="500"/>
              </a:spcBef>
              <a:defRPr sz="2000"/>
            </a:lvl2pPr>
            <a:lvl3pPr>
              <a:lnSpc>
                <a:spcPct val="100000"/>
              </a:lnSpc>
              <a:spcBef>
                <a:spcPts val="500"/>
              </a:spcBef>
              <a:defRPr sz="2000"/>
            </a:lvl3pPr>
            <a:lvl4pPr>
              <a:lnSpc>
                <a:spcPct val="100000"/>
              </a:lnSpc>
              <a:spcBef>
                <a:spcPts val="500"/>
              </a:spcBef>
              <a:defRPr sz="2000"/>
            </a:lvl4pPr>
            <a:lvl5pPr>
              <a:lnSpc>
                <a:spcPct val="100000"/>
              </a:lnSpc>
              <a:spcBef>
                <a:spcPts val="5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71955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38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Lead/1-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3" name="Lead-in">
            <a:extLst>
              <a:ext uri="{FF2B5EF4-FFF2-40B4-BE49-F238E27FC236}">
                <a16:creationId xmlns:a16="http://schemas.microsoft.com/office/drawing/2014/main" id="{B657395E-B869-B376-85BF-B740DC946481}"/>
              </a:ext>
            </a:extLst>
          </p:cNvPr>
          <p:cNvSpPr>
            <a:spLocks noGrp="1"/>
          </p:cNvSpPr>
          <p:nvPr>
            <p:ph idx="1"/>
          </p:nvPr>
        </p:nvSpPr>
        <p:spPr>
          <a:xfrm>
            <a:off x="1088135" y="3108574"/>
            <a:ext cx="9964179" cy="457200"/>
          </a:xfrm>
        </p:spPr>
        <p:txBody>
          <a:bodyPr lIns="0" tIns="0" rIns="0" bIns="0" numCol="1">
            <a:normAutofit/>
          </a:bodyPr>
          <a:lstStyle>
            <a:lvl1pPr marL="0" indent="0">
              <a:buFont typeface="Arial" panose="020B0604020202020204" pitchFamily="34" charset="0"/>
              <a:buNone/>
              <a:defRPr sz="2400" b="0" i="0">
                <a:solidFill>
                  <a:schemeClr val="bg1"/>
                </a:solidFill>
                <a:latin typeface="ITC Franklin Gothic Std Med"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5" name="Text">
            <a:extLst>
              <a:ext uri="{FF2B5EF4-FFF2-40B4-BE49-F238E27FC236}">
                <a16:creationId xmlns:a16="http://schemas.microsoft.com/office/drawing/2014/main" id="{1CEC23C5-E731-06E8-9DD0-B78BB2EA477D}"/>
              </a:ext>
            </a:extLst>
          </p:cNvPr>
          <p:cNvSpPr>
            <a:spLocks noGrp="1"/>
          </p:cNvSpPr>
          <p:nvPr>
            <p:ph sz="quarter" idx="11"/>
          </p:nvPr>
        </p:nvSpPr>
        <p:spPr>
          <a:xfrm>
            <a:off x="1087438" y="3646449"/>
            <a:ext cx="9964737" cy="2406689"/>
          </a:xfrm>
        </p:spPr>
        <p:txBody>
          <a:bodyPr lIns="0" tIns="0" rIns="0" bIns="0">
            <a:normAutofit/>
          </a:bodyPr>
          <a:lstStyle>
            <a:lvl1pPr>
              <a:defRPr sz="2000">
                <a:solidFill>
                  <a:schemeClr val="bg1"/>
                </a:solidFill>
              </a:defRPr>
            </a:lvl1pPr>
            <a:lvl2pPr>
              <a:lnSpc>
                <a:spcPct val="100000"/>
              </a:lnSpc>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71955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341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maller/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1056111"/>
            <a:ext cx="9964179" cy="954129"/>
          </a:xfrm>
        </p:spPr>
        <p:txBody>
          <a:bodyPr lIns="0" tIns="0" rIns="0" bIns="0" anchor="b" anchorCtr="0">
            <a:normAutofit/>
          </a:bodyPr>
          <a:lstStyle>
            <a:lvl1pPr>
              <a:lnSpc>
                <a:spcPct val="70000"/>
              </a:lnSpc>
              <a:defRPr sz="5400" b="0" i="0">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2695085"/>
            <a:ext cx="9964737" cy="3401804"/>
          </a:xfrm>
        </p:spPr>
        <p:txBody>
          <a:bodyPr lIns="0" tIns="0" rIns="0" bIns="0">
            <a:normAutofit/>
          </a:bodyPr>
          <a:lstStyle>
            <a:lvl1pPr>
              <a:lnSpc>
                <a:spcPct val="100000"/>
              </a:lnSpc>
              <a:spcBef>
                <a:spcPts val="500"/>
              </a:spcBef>
              <a:defRPr sz="2000"/>
            </a:lvl1pPr>
            <a:lvl2pPr>
              <a:lnSpc>
                <a:spcPct val="100000"/>
              </a:lnSpc>
              <a:spcBef>
                <a:spcPts val="500"/>
              </a:spcBef>
              <a:defRPr sz="2000"/>
            </a:lvl2pPr>
            <a:lvl3pPr>
              <a:lnSpc>
                <a:spcPct val="100000"/>
              </a:lnSpc>
              <a:spcBef>
                <a:spcPts val="500"/>
              </a:spcBef>
              <a:defRPr sz="2000"/>
            </a:lvl3pPr>
            <a:lvl4pPr>
              <a:lnSpc>
                <a:spcPct val="100000"/>
              </a:lnSpc>
              <a:spcBef>
                <a:spcPts val="500"/>
              </a:spcBef>
              <a:defRPr sz="2000"/>
            </a:lvl4pPr>
            <a:lvl5pPr>
              <a:lnSpc>
                <a:spcPct val="100000"/>
              </a:lnSpc>
              <a:spcBef>
                <a:spcPts val="5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30631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863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maller/1-col: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1056111"/>
            <a:ext cx="9964179" cy="954129"/>
          </a:xfrm>
        </p:spPr>
        <p:txBody>
          <a:bodyPr lIns="0" tIns="0" rIns="0" bIns="0" anchor="b" anchorCtr="0">
            <a:normAutofit/>
          </a:bodyPr>
          <a:lstStyle>
            <a:lvl1pPr>
              <a:lnSpc>
                <a:spcPct val="70000"/>
              </a:lnSpc>
              <a:defRPr sz="5400" b="0" i="0">
                <a:solidFill>
                  <a:schemeClr val="bg1"/>
                </a:solidFill>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2695085"/>
            <a:ext cx="9964737" cy="3401804"/>
          </a:xfrm>
        </p:spPr>
        <p:txBody>
          <a:bodyPr lIns="0" tIns="0" rIns="0" bIns="0">
            <a:normAutofit/>
          </a:bodyPr>
          <a:lstStyle>
            <a:lvl1pPr>
              <a:lnSpc>
                <a:spcPct val="100000"/>
              </a:lnSpc>
              <a:spcBef>
                <a:spcPts val="500"/>
              </a:spcBef>
              <a:defRPr sz="2000">
                <a:solidFill>
                  <a:schemeClr val="bg1"/>
                </a:solidFill>
              </a:defRPr>
            </a:lvl1pPr>
            <a:lvl2pPr>
              <a:lnSpc>
                <a:spcPct val="100000"/>
              </a:lnSpc>
              <a:spcBef>
                <a:spcPts val="500"/>
              </a:spcBef>
              <a:defRPr sz="2000">
                <a:solidFill>
                  <a:schemeClr val="bg1"/>
                </a:solidFill>
              </a:defRPr>
            </a:lvl2pPr>
            <a:lvl3pPr>
              <a:lnSpc>
                <a:spcPct val="100000"/>
              </a:lnSpc>
              <a:spcBef>
                <a:spcPts val="500"/>
              </a:spcBef>
              <a:defRPr sz="2000">
                <a:solidFill>
                  <a:schemeClr val="bg1"/>
                </a:solidFill>
              </a:defRPr>
            </a:lvl3pPr>
            <a:lvl4pPr>
              <a:lnSpc>
                <a:spcPct val="100000"/>
              </a:lnSpc>
              <a:spcBef>
                <a:spcPts val="500"/>
              </a:spcBef>
              <a:defRPr sz="2000">
                <a:solidFill>
                  <a:schemeClr val="bg1"/>
                </a:solidFill>
              </a:defRPr>
            </a:lvl4pPr>
            <a:lvl5pPr>
              <a:lnSpc>
                <a:spcPct val="100000"/>
              </a:lnSpc>
              <a:spcBef>
                <a:spcPts val="500"/>
              </a:spcBef>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30631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048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280935"/>
            <a:ext cx="10972800" cy="3744948"/>
          </a:xfrm>
        </p:spPr>
        <p:txBody>
          <a:bodyPr lIns="0" tIns="0" rIns="0" bIns="0" anchor="ctr" anchorCtr="0">
            <a:noAutofit/>
          </a:bodyPr>
          <a:lstStyle>
            <a:lvl1pPr algn="ctr">
              <a:lnSpc>
                <a:spcPct val="100000"/>
              </a:lnSpc>
              <a:defRPr sz="6000" b="0" i="0" cap="all" spc="300" baseline="0">
                <a:latin typeface="ITC Franklin Gothic Std Bk XCp" panose="020B0508030503020204" pitchFamily="34" charset="77"/>
              </a:defRPr>
            </a:lvl1pPr>
          </a:lstStyle>
          <a:p>
            <a:r>
              <a:rPr lang="en-US" dirty="0"/>
              <a:t>“CLICK TO EDIT MASTER QUOTE”</a:t>
            </a:r>
          </a:p>
        </p:txBody>
      </p:sp>
      <p:sp>
        <p:nvSpPr>
          <p:cNvPr id="3" name="Content Placeholder 2">
            <a:extLst>
              <a:ext uri="{FF2B5EF4-FFF2-40B4-BE49-F238E27FC236}">
                <a16:creationId xmlns:a16="http://schemas.microsoft.com/office/drawing/2014/main" id="{B657395E-B869-B376-85BF-B740DC946481}"/>
              </a:ext>
            </a:extLst>
          </p:cNvPr>
          <p:cNvSpPr>
            <a:spLocks noGrp="1"/>
          </p:cNvSpPr>
          <p:nvPr>
            <p:ph idx="1"/>
          </p:nvPr>
        </p:nvSpPr>
        <p:spPr>
          <a:xfrm>
            <a:off x="609600" y="5595730"/>
            <a:ext cx="10972800" cy="457200"/>
          </a:xfrm>
        </p:spPr>
        <p:txBody>
          <a:bodyPr lIns="0" tIns="0" rIns="0" bIns="0" numCol="1">
            <a:normAutofit/>
          </a:bodyPr>
          <a:lstStyle>
            <a:lvl1pPr marL="0" indent="0" algn="ctr">
              <a:buFont typeface="Arial" panose="020B0604020202020204" pitchFamily="34" charset="0"/>
              <a:buNone/>
              <a:defRPr sz="2400" b="1" i="0">
                <a:latin typeface="ITC Franklin Gothic Std Bk Cd" panose="020B0506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52A629-5E73-6180-F43A-9E92C97CE2EB}"/>
              </a:ext>
              <a:ext uri="{C183D7F6-B498-43B3-948B-1728B52AA6E4}">
                <adec:decorative xmlns:adec="http://schemas.microsoft.com/office/drawing/2017/decorative" val="1"/>
              </a:ext>
            </a:extLst>
          </p:cNvPr>
          <p:cNvCxnSpPr>
            <a:cxnSpLocks/>
          </p:cNvCxnSpPr>
          <p:nvPr userDrawn="1"/>
        </p:nvCxnSpPr>
        <p:spPr>
          <a:xfrm>
            <a:off x="4680679" y="5319407"/>
            <a:ext cx="2878111" cy="0"/>
          </a:xfrm>
          <a:prstGeom prst="line">
            <a:avLst/>
          </a:prstGeom>
          <a:ln w="22225" cap="rnd">
            <a:solidFill>
              <a:srgbClr val="232D4B"/>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865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280935"/>
            <a:ext cx="10972800" cy="3744948"/>
          </a:xfrm>
        </p:spPr>
        <p:txBody>
          <a:bodyPr lIns="0" tIns="0" rIns="0" bIns="0" anchor="ctr" anchorCtr="0">
            <a:noAutofit/>
          </a:bodyPr>
          <a:lstStyle>
            <a:lvl1pPr algn="ctr">
              <a:lnSpc>
                <a:spcPct val="100000"/>
              </a:lnSpc>
              <a:defRPr sz="6000" b="0" i="0" cap="all" spc="300" baseline="0">
                <a:solidFill>
                  <a:schemeClr val="bg1"/>
                </a:solidFill>
                <a:latin typeface="ITC Franklin Gothic Std Bk XCp" panose="020B0508030503020204" pitchFamily="34" charset="77"/>
              </a:defRPr>
            </a:lvl1pPr>
          </a:lstStyle>
          <a:p>
            <a:r>
              <a:rPr lang="en-US" dirty="0"/>
              <a:t>“CLICK TO EDIT MASTER QUOTE”</a:t>
            </a:r>
          </a:p>
        </p:txBody>
      </p:sp>
      <p:sp>
        <p:nvSpPr>
          <p:cNvPr id="3" name="Content Placeholder 2">
            <a:extLst>
              <a:ext uri="{FF2B5EF4-FFF2-40B4-BE49-F238E27FC236}">
                <a16:creationId xmlns:a16="http://schemas.microsoft.com/office/drawing/2014/main" id="{B657395E-B869-B376-85BF-B740DC946481}"/>
              </a:ext>
            </a:extLst>
          </p:cNvPr>
          <p:cNvSpPr>
            <a:spLocks noGrp="1"/>
          </p:cNvSpPr>
          <p:nvPr>
            <p:ph idx="1"/>
          </p:nvPr>
        </p:nvSpPr>
        <p:spPr>
          <a:xfrm>
            <a:off x="609600" y="5595730"/>
            <a:ext cx="10972800" cy="457200"/>
          </a:xfrm>
        </p:spPr>
        <p:txBody>
          <a:bodyPr lIns="0" tIns="0" rIns="0" bIns="0" numCol="1">
            <a:normAutofit/>
          </a:bodyPr>
          <a:lstStyle>
            <a:lvl1pPr marL="0" indent="0" algn="ctr">
              <a:buFont typeface="Arial" panose="020B0604020202020204" pitchFamily="34" charset="0"/>
              <a:buNone/>
              <a:defRPr sz="2400" b="1" i="0">
                <a:solidFill>
                  <a:schemeClr val="bg1"/>
                </a:solidFill>
                <a:latin typeface="ITC Franklin Gothic Std Bk Cd" panose="020B0506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06B3BEC3-4A86-A445-068E-C6A0015BAC7E}"/>
              </a:ext>
              <a:ext uri="{C183D7F6-B498-43B3-948B-1728B52AA6E4}">
                <adec:decorative xmlns:adec="http://schemas.microsoft.com/office/drawing/2017/decorative" val="1"/>
              </a:ext>
            </a:extLst>
          </p:cNvPr>
          <p:cNvCxnSpPr>
            <a:cxnSpLocks/>
          </p:cNvCxnSpPr>
          <p:nvPr userDrawn="1"/>
        </p:nvCxnSpPr>
        <p:spPr>
          <a:xfrm>
            <a:off x="4680679" y="5319407"/>
            <a:ext cx="2878111"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02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able/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621015"/>
          </a:xfrm>
        </p:spPr>
        <p:txBody>
          <a:bodyPr lIns="0" tIns="0" rIns="0" bIns="0" anchor="t" anchorCtr="0">
            <a:noAutofit/>
          </a:bodyPr>
          <a:lstStyle>
            <a:lvl1pPr algn="ctr">
              <a:lnSpc>
                <a:spcPct val="70000"/>
              </a:lnSpc>
              <a:defRPr sz="2400" b="1" i="0" spc="0" baseline="0">
                <a:latin typeface="ITC Franklin Gothic Std Bk Cd" panose="020B0506030503020204" pitchFamily="34" charset="0"/>
              </a:defRPr>
            </a:lvl1pPr>
          </a:lstStyle>
          <a:p>
            <a:r>
              <a:rPr lang="en-US" dirty="0"/>
              <a:t>Click To Edit Table / Image Title</a:t>
            </a:r>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7676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CD5C1FD-430E-94BB-9D48-E1ED319EA6E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022514" y="6150321"/>
            <a:ext cx="2146972" cy="227616"/>
          </a:xfrm>
          <a:prstGeom prst="rect">
            <a:avLst/>
          </a:prstGeom>
        </p:spPr>
      </p:pic>
    </p:spTree>
    <p:extLst>
      <p:ext uri="{BB962C8B-B14F-4D97-AF65-F5344CB8AC3E}">
        <p14:creationId xmlns:p14="http://schemas.microsoft.com/office/powerpoint/2010/main" val="663672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White Customizable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icture Placeholder 7">
            <a:extLst>
              <a:ext uri="{FF2B5EF4-FFF2-40B4-BE49-F238E27FC236}">
                <a16:creationId xmlns:a16="http://schemas.microsoft.com/office/drawing/2014/main" id="{FAA219DD-04F2-DFB9-92DD-E3E5E6B49311}"/>
              </a:ext>
              <a:ext uri="{C183D7F6-B498-43B3-948B-1728B52AA6E4}">
                <adec:decorative xmlns:adec="http://schemas.microsoft.com/office/drawing/2017/decorative" val="1"/>
              </a:ext>
            </a:extLst>
          </p:cNvPr>
          <p:cNvSpPr>
            <a:spLocks noGrp="1"/>
          </p:cNvSpPr>
          <p:nvPr>
            <p:ph type="pic" sz="quarter" idx="13" hasCustomPrompt="1"/>
          </p:nvPr>
        </p:nvSpPr>
        <p:spPr>
          <a:xfrm>
            <a:off x="4775200" y="6097433"/>
            <a:ext cx="2641600" cy="411480"/>
          </a:xfrm>
        </p:spPr>
        <p:txBody>
          <a:bodyPr wrap="square" lIns="0" tIns="0" rIns="0" bIns="0" anchor="ctr" anchorCtr="0">
            <a:normAutofit/>
          </a:bodyPr>
          <a:lstStyle>
            <a:lvl1pPr marL="0" indent="0" algn="ctr">
              <a:spcBef>
                <a:spcPts val="0"/>
              </a:spcBef>
              <a:buNone/>
              <a:defRPr sz="1200" cap="all" baseline="0">
                <a:solidFill>
                  <a:schemeClr val="tx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22580211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Customizable Logo">
    <p:bg>
      <p:bgPr>
        <a:solidFill>
          <a:srgbClr val="232D4B"/>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71A712D-708A-AA15-3BA2-ECC304B71319}"/>
              </a:ext>
              <a:ext uri="{C183D7F6-B498-43B3-948B-1728B52AA6E4}">
                <adec:decorative xmlns:adec="http://schemas.microsoft.com/office/drawing/2017/decorative"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8">
            <a:extLst>
              <a:ext uri="{FF2B5EF4-FFF2-40B4-BE49-F238E27FC236}">
                <a16:creationId xmlns:a16="http://schemas.microsoft.com/office/drawing/2014/main" id="{D17370B4-CD7F-4669-F9BD-C0F98734FFDE}"/>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9" name="Straight Connector 28">
            <a:extLst>
              <a:ext uri="{FF2B5EF4-FFF2-40B4-BE49-F238E27FC236}">
                <a16:creationId xmlns:a16="http://schemas.microsoft.com/office/drawing/2014/main" id="{BB91757E-9721-30A5-59B3-4F1F43AEB5BE}"/>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A126D-5718-274F-8EB2-17AFD2838E35}"/>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3B617782-3AE7-49CB-AA03-92AFAC2F1397}"/>
              </a:ext>
              <a:ext uri="{C183D7F6-B498-43B3-948B-1728B52AA6E4}">
                <adec:decorative xmlns:adec="http://schemas.microsoft.com/office/drawing/2017/decorative" val="1"/>
              </a:ext>
            </a:extLst>
          </p:cNvPr>
          <p:cNvSpPr>
            <a:spLocks noGrp="1"/>
          </p:cNvSpPr>
          <p:nvPr>
            <p:ph type="pic" sz="quarter" idx="13" hasCustomPrompt="1"/>
          </p:nvPr>
        </p:nvSpPr>
        <p:spPr>
          <a:xfrm>
            <a:off x="4775200" y="6399689"/>
            <a:ext cx="2641600" cy="411480"/>
          </a:xfrm>
        </p:spPr>
        <p:txBody>
          <a:bodyPr wrap="square" lIns="0" tIns="0" rIns="0" bIns="0" anchor="ctr" anchorCtr="0">
            <a:normAutofit/>
          </a:bodyPr>
          <a:lstStyle>
            <a:lvl1pPr marL="0" indent="0" algn="ctr">
              <a:spcBef>
                <a:spcPts val="0"/>
              </a:spcBef>
              <a:buNone/>
              <a:defRPr sz="1200" cap="all" baseline="0">
                <a:solidFill>
                  <a:schemeClr val="tx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3348719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solidFill>
                  <a:schemeClr val="bg1"/>
                </a:solidFill>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E942FAD-62D4-E778-DF14-B91C15D98B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022514" y="6149337"/>
            <a:ext cx="2156254" cy="228600"/>
          </a:xfrm>
          <a:prstGeom prst="rect">
            <a:avLst/>
          </a:prstGeom>
        </p:spPr>
      </p:pic>
    </p:spTree>
    <p:extLst>
      <p:ext uri="{BB962C8B-B14F-4D97-AF65-F5344CB8AC3E}">
        <p14:creationId xmlns:p14="http://schemas.microsoft.com/office/powerpoint/2010/main" val="2887882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Blue Customizable Logo">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solidFill>
                  <a:schemeClr val="bg1"/>
                </a:solidFill>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7">
            <a:extLst>
              <a:ext uri="{FF2B5EF4-FFF2-40B4-BE49-F238E27FC236}">
                <a16:creationId xmlns:a16="http://schemas.microsoft.com/office/drawing/2014/main" id="{FD1DED33-0589-585C-C5B4-FA30919953E4}"/>
              </a:ext>
              <a:ext uri="{C183D7F6-B498-43B3-948B-1728B52AA6E4}">
                <adec:decorative xmlns:adec="http://schemas.microsoft.com/office/drawing/2017/decorative" val="1"/>
              </a:ext>
            </a:extLst>
          </p:cNvPr>
          <p:cNvSpPr>
            <a:spLocks noGrp="1"/>
          </p:cNvSpPr>
          <p:nvPr>
            <p:ph type="pic" sz="quarter" idx="14" hasCustomPrompt="1"/>
          </p:nvPr>
        </p:nvSpPr>
        <p:spPr>
          <a:xfrm>
            <a:off x="4775200" y="6107593"/>
            <a:ext cx="2641600" cy="411480"/>
          </a:xfrm>
        </p:spPr>
        <p:txBody>
          <a:bodyPr wrap="square" lIns="0" tIns="0" rIns="0" bIns="0" anchor="ctr" anchorCtr="0">
            <a:normAutofit/>
          </a:bodyPr>
          <a:lstStyle>
            <a:lvl1pPr marL="0" indent="0" algn="ctr">
              <a:spcBef>
                <a:spcPts val="0"/>
              </a:spcBef>
              <a:buNone/>
              <a:defRPr sz="1200" cap="all" baseline="0">
                <a:solidFill>
                  <a:schemeClr val="bg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23249004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hoto">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6BF51-1941-625E-DBC5-C9D9670459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Freeform 9">
            <a:extLst>
              <a:ext uri="{FF2B5EF4-FFF2-40B4-BE49-F238E27FC236}">
                <a16:creationId xmlns:a16="http://schemas.microsoft.com/office/drawing/2014/main" id="{70FB7268-62CA-8DD3-87E3-A754026FFA07}"/>
              </a:ext>
              <a:ext uri="{C183D7F6-B498-43B3-948B-1728B52AA6E4}">
                <adec:decorative xmlns:adec="http://schemas.microsoft.com/office/drawing/2017/decorative"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03B9AD44-F7AB-A141-4365-3F50FCD7FA2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022514" y="6475350"/>
            <a:ext cx="2156254" cy="228600"/>
          </a:xfrm>
          <a:prstGeom prst="rect">
            <a:avLst/>
          </a:prstGeom>
        </p:spPr>
      </p:pic>
      <p:cxnSp>
        <p:nvCxnSpPr>
          <p:cNvPr id="5" name="Straight Connector 4">
            <a:extLst>
              <a:ext uri="{FF2B5EF4-FFF2-40B4-BE49-F238E27FC236}">
                <a16:creationId xmlns:a16="http://schemas.microsoft.com/office/drawing/2014/main" id="{FFA85FE4-65AE-E578-3869-CDA88CADCB68}"/>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B776E6-D32C-469F-9C09-627EF1090D91}"/>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A34CB7B-78C3-B314-CC68-A0070273E3AC}"/>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Tree>
    <p:extLst>
      <p:ext uri="{BB962C8B-B14F-4D97-AF65-F5344CB8AC3E}">
        <p14:creationId xmlns:p14="http://schemas.microsoft.com/office/powerpoint/2010/main" val="1519844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Customizable Logo">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6BF51-1941-625E-DBC5-C9D9670459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Freeform 9">
            <a:extLst>
              <a:ext uri="{FF2B5EF4-FFF2-40B4-BE49-F238E27FC236}">
                <a16:creationId xmlns:a16="http://schemas.microsoft.com/office/drawing/2014/main" id="{70FB7268-62CA-8DD3-87E3-A754026FFA07}"/>
              </a:ext>
              <a:ext uri="{C183D7F6-B498-43B3-948B-1728B52AA6E4}">
                <adec:decorative xmlns:adec="http://schemas.microsoft.com/office/drawing/2017/decorative"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5" name="Straight Connector 4">
            <a:extLst>
              <a:ext uri="{FF2B5EF4-FFF2-40B4-BE49-F238E27FC236}">
                <a16:creationId xmlns:a16="http://schemas.microsoft.com/office/drawing/2014/main" id="{FFA85FE4-65AE-E578-3869-CDA88CADCB68}"/>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B776E6-D32C-469F-9C09-627EF1090D91}"/>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A34CB7B-78C3-B314-CC68-A0070273E3AC}"/>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11" name="Picture Placeholder 7">
            <a:extLst>
              <a:ext uri="{FF2B5EF4-FFF2-40B4-BE49-F238E27FC236}">
                <a16:creationId xmlns:a16="http://schemas.microsoft.com/office/drawing/2014/main" id="{391D6575-B80C-88AC-B788-2B99342B233F}"/>
              </a:ext>
              <a:ext uri="{C183D7F6-B498-43B3-948B-1728B52AA6E4}">
                <adec:decorative xmlns:adec="http://schemas.microsoft.com/office/drawing/2017/decorative" val="1"/>
              </a:ext>
            </a:extLst>
          </p:cNvPr>
          <p:cNvSpPr>
            <a:spLocks noGrp="1"/>
          </p:cNvSpPr>
          <p:nvPr>
            <p:ph type="pic" sz="quarter" idx="13" hasCustomPrompt="1"/>
          </p:nvPr>
        </p:nvSpPr>
        <p:spPr>
          <a:xfrm>
            <a:off x="4775200" y="6399689"/>
            <a:ext cx="2641600" cy="411480"/>
          </a:xfrm>
        </p:spPr>
        <p:txBody>
          <a:bodyPr wrap="square" lIns="0" tIns="0" rIns="0" bIns="0" anchor="ctr" anchorCtr="0">
            <a:normAutofit/>
          </a:bodyPr>
          <a:lstStyle>
            <a:lvl1pPr marL="0" indent="0" algn="ctr">
              <a:spcBef>
                <a:spcPts val="0"/>
              </a:spcBef>
              <a:buNone/>
              <a:defRPr sz="1200" cap="all" baseline="0">
                <a:solidFill>
                  <a:schemeClr val="bg1"/>
                </a:solidFill>
              </a:defRPr>
            </a:lvl1pPr>
          </a:lstStyle>
          <a:p>
            <a:r>
              <a:rPr lang="en-US" dirty="0" err="1"/>
              <a:t>INSERt</a:t>
            </a:r>
            <a:r>
              <a:rPr lang="en-US" dirty="0"/>
              <a:t> FORMAL, ALL White school/admin Logo lock-up</a:t>
            </a:r>
          </a:p>
        </p:txBody>
      </p:sp>
    </p:spTree>
    <p:extLst>
      <p:ext uri="{BB962C8B-B14F-4D97-AF65-F5344CB8AC3E}">
        <p14:creationId xmlns:p14="http://schemas.microsoft.com/office/powerpoint/2010/main" val="1776879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98643" y="1370148"/>
            <a:ext cx="6676941" cy="450657"/>
          </a:xfrm>
        </p:spPr>
        <p:txBody>
          <a:bodyPr wrap="none" lIns="0" tIns="0" rIns="0" bIns="0">
            <a:noAutofit/>
          </a:bodyPr>
          <a:lstStyle>
            <a:lvl1pPr>
              <a:defRPr sz="3600" b="1" i="0" cap="all" baseline="0">
                <a:solidFill>
                  <a:srgbClr val="232D4B"/>
                </a:solidFill>
                <a:latin typeface="ITC Franklin Gothic Std Bk Cd" panose="020B0506030503020204" pitchFamily="34" charset="0"/>
              </a:defRPr>
            </a:lvl1pPr>
          </a:lstStyle>
          <a:p>
            <a:r>
              <a:rPr lang="en-US" dirty="0"/>
              <a:t>Agenda</a:t>
            </a:r>
          </a:p>
        </p:txBody>
      </p:sp>
      <p:sp>
        <p:nvSpPr>
          <p:cNvPr id="9" name="Picture Placeholder 8">
            <a:extLst>
              <a:ext uri="{FF2B5EF4-FFF2-40B4-BE49-F238E27FC236}">
                <a16:creationId xmlns:a16="http://schemas.microsoft.com/office/drawing/2014/main" id="{78E3DFC7-D842-3893-7018-14A594A7EB78}"/>
              </a:ext>
            </a:extLst>
          </p:cNvPr>
          <p:cNvSpPr>
            <a:spLocks noGrp="1"/>
          </p:cNvSpPr>
          <p:nvPr>
            <p:ph type="pic" sz="quarter" idx="13"/>
          </p:nvPr>
        </p:nvSpPr>
        <p:spPr>
          <a:xfrm>
            <a:off x="8153400" y="0"/>
            <a:ext cx="4038600" cy="6858000"/>
          </a:xfrm>
          <a:solidFill>
            <a:schemeClr val="bg1">
              <a:lumMod val="85000"/>
            </a:schemeClr>
          </a:solidFill>
        </p:spPr>
        <p:txBody>
          <a:bodyPr anchor="ctr" anchorCtr="0"/>
          <a:lstStyle>
            <a:lvl1pPr marL="0" indent="0" algn="ctr">
              <a:buNone/>
              <a:defRPr/>
            </a:lvl1pPr>
          </a:lstStyle>
          <a:p>
            <a:endParaRPr lang="en-US"/>
          </a:p>
        </p:txBody>
      </p:sp>
      <p:sp>
        <p:nvSpPr>
          <p:cNvPr id="46" name="Freeform 45">
            <a:extLst>
              <a:ext uri="{FF2B5EF4-FFF2-40B4-BE49-F238E27FC236}">
                <a16:creationId xmlns:a16="http://schemas.microsoft.com/office/drawing/2014/main" id="{67C5E6B9-147B-8D02-CD43-6531713BA065}"/>
              </a:ext>
              <a:ext uri="{C183D7F6-B498-43B3-948B-1728B52AA6E4}">
                <adec:decorative xmlns:adec="http://schemas.microsoft.com/office/drawing/2017/decorative" val="1"/>
              </a:ext>
            </a:extLst>
          </p:cNvPr>
          <p:cNvSpPr/>
          <p:nvPr userDrawn="1"/>
        </p:nvSpPr>
        <p:spPr>
          <a:xfrm>
            <a:off x="588264" y="0"/>
            <a:ext cx="6976872" cy="6858000"/>
          </a:xfrm>
          <a:custGeom>
            <a:avLst/>
            <a:gdLst>
              <a:gd name="connsiteX0" fmla="*/ 0 w 6976872"/>
              <a:gd name="connsiteY0" fmla="*/ 6597395 h 6858000"/>
              <a:gd name="connsiteX1" fmla="*/ 519887 w 6976872"/>
              <a:gd name="connsiteY1" fmla="*/ 6597395 h 6858000"/>
              <a:gd name="connsiteX2" fmla="*/ 519887 w 6976872"/>
              <a:gd name="connsiteY2" fmla="*/ 6598049 h 6858000"/>
              <a:gd name="connsiteX3" fmla="*/ 6976872 w 6976872"/>
              <a:gd name="connsiteY3" fmla="*/ 6598049 h 6858000"/>
              <a:gd name="connsiteX4" fmla="*/ 6976872 w 6976872"/>
              <a:gd name="connsiteY4" fmla="*/ 6858000 h 6858000"/>
              <a:gd name="connsiteX5" fmla="*/ 0 w 6976872"/>
              <a:gd name="connsiteY5" fmla="*/ 6858000 h 6858000"/>
              <a:gd name="connsiteX6" fmla="*/ 0 w 6976872"/>
              <a:gd name="connsiteY6" fmla="*/ 0 h 6858000"/>
              <a:gd name="connsiteX7" fmla="*/ 6976872 w 6976872"/>
              <a:gd name="connsiteY7" fmla="*/ 0 h 6858000"/>
              <a:gd name="connsiteX8" fmla="*/ 6976872 w 6976872"/>
              <a:gd name="connsiteY8" fmla="*/ 261257 h 6858000"/>
              <a:gd name="connsiteX9" fmla="*/ 519887 w 6976872"/>
              <a:gd name="connsiteY9" fmla="*/ 261257 h 6858000"/>
              <a:gd name="connsiteX10" fmla="*/ 519887 w 6976872"/>
              <a:gd name="connsiteY10" fmla="*/ 516834 h 6858000"/>
              <a:gd name="connsiteX11" fmla="*/ 0 w 6976872"/>
              <a:gd name="connsiteY11"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6872" h="6858000">
                <a:moveTo>
                  <a:pt x="0" y="6597395"/>
                </a:moveTo>
                <a:lnTo>
                  <a:pt x="519887" y="6597395"/>
                </a:lnTo>
                <a:lnTo>
                  <a:pt x="519887" y="6598049"/>
                </a:lnTo>
                <a:lnTo>
                  <a:pt x="6976872" y="6598049"/>
                </a:lnTo>
                <a:lnTo>
                  <a:pt x="6976872" y="6858000"/>
                </a:lnTo>
                <a:lnTo>
                  <a:pt x="0" y="6858000"/>
                </a:lnTo>
                <a:close/>
                <a:moveTo>
                  <a:pt x="0" y="0"/>
                </a:moveTo>
                <a:lnTo>
                  <a:pt x="6976872" y="0"/>
                </a:lnTo>
                <a:lnTo>
                  <a:pt x="6976872" y="261257"/>
                </a:lnTo>
                <a:lnTo>
                  <a:pt x="519887" y="261257"/>
                </a:lnTo>
                <a:lnTo>
                  <a:pt x="519887" y="516834"/>
                </a:lnTo>
                <a:lnTo>
                  <a:pt x="0"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p>
        </p:txBody>
      </p:sp>
      <p:cxnSp>
        <p:nvCxnSpPr>
          <p:cNvPr id="48" name="Straight Connector 47">
            <a:extLst>
              <a:ext uri="{FF2B5EF4-FFF2-40B4-BE49-F238E27FC236}">
                <a16:creationId xmlns:a16="http://schemas.microsoft.com/office/drawing/2014/main" id="{7F283AAB-784F-F919-F4BA-BEC81B8C448E}"/>
              </a:ext>
              <a:ext uri="{C183D7F6-B498-43B3-948B-1728B52AA6E4}">
                <adec:decorative xmlns:adec="http://schemas.microsoft.com/office/drawing/2017/decorative" val="1"/>
              </a:ext>
            </a:extLst>
          </p:cNvPr>
          <p:cNvCxnSpPr>
            <a:cxnSpLocks/>
          </p:cNvCxnSpPr>
          <p:nvPr userDrawn="1"/>
        </p:nvCxnSpPr>
        <p:spPr>
          <a:xfrm>
            <a:off x="588264" y="805070"/>
            <a:ext cx="6976872"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197D948C-94A4-F15E-F38D-30F67B0AF948}"/>
              </a:ext>
            </a:extLst>
          </p:cNvPr>
          <p:cNvSpPr>
            <a:spLocks noGrp="1"/>
          </p:cNvSpPr>
          <p:nvPr>
            <p:ph sz="quarter" idx="14" hasCustomPrompt="1"/>
          </p:nvPr>
        </p:nvSpPr>
        <p:spPr>
          <a:xfrm>
            <a:off x="698643" y="2092992"/>
            <a:ext cx="126250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One</a:t>
            </a:r>
          </a:p>
        </p:txBody>
      </p:sp>
      <p:sp>
        <p:nvSpPr>
          <p:cNvPr id="18" name="Content Placeholder 16">
            <a:extLst>
              <a:ext uri="{FF2B5EF4-FFF2-40B4-BE49-F238E27FC236}">
                <a16:creationId xmlns:a16="http://schemas.microsoft.com/office/drawing/2014/main" id="{FBE87790-2FB2-A41D-7E04-9424C0AFC48D}"/>
              </a:ext>
            </a:extLst>
          </p:cNvPr>
          <p:cNvSpPr>
            <a:spLocks noGrp="1"/>
          </p:cNvSpPr>
          <p:nvPr>
            <p:ph sz="quarter" idx="15" hasCustomPrompt="1"/>
          </p:nvPr>
        </p:nvSpPr>
        <p:spPr>
          <a:xfrm>
            <a:off x="698643" y="2613396"/>
            <a:ext cx="126250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Two</a:t>
            </a:r>
          </a:p>
        </p:txBody>
      </p:sp>
      <p:sp>
        <p:nvSpPr>
          <p:cNvPr id="19" name="Content Placeholder 16">
            <a:extLst>
              <a:ext uri="{FF2B5EF4-FFF2-40B4-BE49-F238E27FC236}">
                <a16:creationId xmlns:a16="http://schemas.microsoft.com/office/drawing/2014/main" id="{B2AC39A0-3C96-1E04-4E3A-C5DA55F151B6}"/>
              </a:ext>
            </a:extLst>
          </p:cNvPr>
          <p:cNvSpPr>
            <a:spLocks noGrp="1"/>
          </p:cNvSpPr>
          <p:nvPr>
            <p:ph sz="quarter" idx="16" hasCustomPrompt="1"/>
          </p:nvPr>
        </p:nvSpPr>
        <p:spPr>
          <a:xfrm>
            <a:off x="698643" y="3133800"/>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Three</a:t>
            </a:r>
          </a:p>
        </p:txBody>
      </p:sp>
      <p:sp>
        <p:nvSpPr>
          <p:cNvPr id="20" name="Content Placeholder 16">
            <a:extLst>
              <a:ext uri="{FF2B5EF4-FFF2-40B4-BE49-F238E27FC236}">
                <a16:creationId xmlns:a16="http://schemas.microsoft.com/office/drawing/2014/main" id="{0256211A-C1A3-0BCD-779C-9A84EA541F7E}"/>
              </a:ext>
            </a:extLst>
          </p:cNvPr>
          <p:cNvSpPr>
            <a:spLocks noGrp="1"/>
          </p:cNvSpPr>
          <p:nvPr>
            <p:ph sz="quarter" idx="17" hasCustomPrompt="1"/>
          </p:nvPr>
        </p:nvSpPr>
        <p:spPr>
          <a:xfrm>
            <a:off x="698643" y="3654204"/>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Four</a:t>
            </a:r>
          </a:p>
        </p:txBody>
      </p:sp>
      <p:sp>
        <p:nvSpPr>
          <p:cNvPr id="21" name="Content Placeholder 16">
            <a:extLst>
              <a:ext uri="{FF2B5EF4-FFF2-40B4-BE49-F238E27FC236}">
                <a16:creationId xmlns:a16="http://schemas.microsoft.com/office/drawing/2014/main" id="{A6D9FEFC-2249-9465-9281-8B63BC76695F}"/>
              </a:ext>
            </a:extLst>
          </p:cNvPr>
          <p:cNvSpPr>
            <a:spLocks noGrp="1"/>
          </p:cNvSpPr>
          <p:nvPr>
            <p:ph sz="quarter" idx="18" hasCustomPrompt="1"/>
          </p:nvPr>
        </p:nvSpPr>
        <p:spPr>
          <a:xfrm>
            <a:off x="698643" y="4174608"/>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Five</a:t>
            </a:r>
          </a:p>
        </p:txBody>
      </p:sp>
      <p:sp>
        <p:nvSpPr>
          <p:cNvPr id="22" name="Content Placeholder 16">
            <a:extLst>
              <a:ext uri="{FF2B5EF4-FFF2-40B4-BE49-F238E27FC236}">
                <a16:creationId xmlns:a16="http://schemas.microsoft.com/office/drawing/2014/main" id="{DC5BABA1-EC7E-09C3-62A6-8EBAE01A3F59}"/>
              </a:ext>
            </a:extLst>
          </p:cNvPr>
          <p:cNvSpPr>
            <a:spLocks noGrp="1"/>
          </p:cNvSpPr>
          <p:nvPr>
            <p:ph sz="quarter" idx="19" hasCustomPrompt="1"/>
          </p:nvPr>
        </p:nvSpPr>
        <p:spPr>
          <a:xfrm>
            <a:off x="698643" y="4695013"/>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Six</a:t>
            </a:r>
          </a:p>
        </p:txBody>
      </p:sp>
      <p:sp>
        <p:nvSpPr>
          <p:cNvPr id="23" name="Content Placeholder 16">
            <a:extLst>
              <a:ext uri="{FF2B5EF4-FFF2-40B4-BE49-F238E27FC236}">
                <a16:creationId xmlns:a16="http://schemas.microsoft.com/office/drawing/2014/main" id="{8258254E-349F-221A-8117-B8B92E2F3B32}"/>
              </a:ext>
            </a:extLst>
          </p:cNvPr>
          <p:cNvSpPr>
            <a:spLocks noGrp="1"/>
          </p:cNvSpPr>
          <p:nvPr>
            <p:ph sz="quarter" idx="20" hasCustomPrompt="1"/>
          </p:nvPr>
        </p:nvSpPr>
        <p:spPr>
          <a:xfrm>
            <a:off x="698643" y="5215419"/>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Seven</a:t>
            </a:r>
          </a:p>
        </p:txBody>
      </p:sp>
    </p:spTree>
    <p:extLst>
      <p:ext uri="{BB962C8B-B14F-4D97-AF65-F5344CB8AC3E}">
        <p14:creationId xmlns:p14="http://schemas.microsoft.com/office/powerpoint/2010/main" val="2292699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Blue">
    <p:spTree>
      <p:nvGrpSpPr>
        <p:cNvPr id="1" name=""/>
        <p:cNvGrpSpPr/>
        <p:nvPr/>
      </p:nvGrpSpPr>
      <p:grpSpPr>
        <a:xfrm>
          <a:off x="0" y="0"/>
          <a:ext cx="0" cy="0"/>
          <a:chOff x="0" y="0"/>
          <a:chExt cx="0" cy="0"/>
        </a:xfrm>
      </p:grpSpPr>
      <p:sp>
        <p:nvSpPr>
          <p:cNvPr id="4" name="Blue">
            <a:extLst>
              <a:ext uri="{FF2B5EF4-FFF2-40B4-BE49-F238E27FC236}">
                <a16:creationId xmlns:a16="http://schemas.microsoft.com/office/drawing/2014/main" id="{66C76506-F5AF-0E1C-1CAC-B084FBD84FE3}"/>
              </a:ext>
              <a:ext uri="{C183D7F6-B498-43B3-948B-1728B52AA6E4}">
                <adec:decorative xmlns:adec="http://schemas.microsoft.com/office/drawing/2017/decorative" val="1"/>
              </a:ext>
            </a:extLst>
          </p:cNvPr>
          <p:cNvSpPr/>
          <p:nvPr userDrawn="1"/>
        </p:nvSpPr>
        <p:spPr>
          <a:xfrm>
            <a:off x="0" y="0"/>
            <a:ext cx="8153400" cy="6858000"/>
          </a:xfrm>
          <a:prstGeom prst="rect">
            <a:avLst/>
          </a:pr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98643" y="1370148"/>
            <a:ext cx="6676941" cy="450657"/>
          </a:xfrm>
        </p:spPr>
        <p:txBody>
          <a:bodyPr wrap="none" lIns="0" tIns="0" rIns="0" bIns="0">
            <a:noAutofit/>
          </a:bodyPr>
          <a:lstStyle>
            <a:lvl1pPr>
              <a:defRPr sz="3600" b="1" i="0" cap="all" baseline="0">
                <a:solidFill>
                  <a:schemeClr val="bg1"/>
                </a:solidFill>
                <a:latin typeface="ITC Franklin Gothic Std Bk Cd" panose="020B0506030503020204" pitchFamily="34" charset="0"/>
              </a:defRPr>
            </a:lvl1pPr>
          </a:lstStyle>
          <a:p>
            <a:r>
              <a:rPr lang="en-US" dirty="0"/>
              <a:t>AGENDA</a:t>
            </a:r>
          </a:p>
        </p:txBody>
      </p:sp>
      <p:sp>
        <p:nvSpPr>
          <p:cNvPr id="9" name="Picture Placeholder 8">
            <a:extLst>
              <a:ext uri="{FF2B5EF4-FFF2-40B4-BE49-F238E27FC236}">
                <a16:creationId xmlns:a16="http://schemas.microsoft.com/office/drawing/2014/main" id="{78E3DFC7-D842-3893-7018-14A594A7EB78}"/>
              </a:ext>
            </a:extLst>
          </p:cNvPr>
          <p:cNvSpPr>
            <a:spLocks noGrp="1"/>
          </p:cNvSpPr>
          <p:nvPr>
            <p:ph type="pic" sz="quarter" idx="13"/>
          </p:nvPr>
        </p:nvSpPr>
        <p:spPr>
          <a:xfrm>
            <a:off x="8153400" y="1"/>
            <a:ext cx="4038600" cy="6858000"/>
          </a:xfrm>
          <a:solidFill>
            <a:schemeClr val="bg1">
              <a:lumMod val="85000"/>
            </a:schemeClr>
          </a:solidFill>
        </p:spPr>
        <p:txBody>
          <a:bodyPr anchor="ctr" anchorCtr="0"/>
          <a:lstStyle>
            <a:lvl1pPr marL="0" indent="0" algn="ctr">
              <a:buNone/>
              <a:defRPr/>
            </a:lvl1pPr>
          </a:lstStyle>
          <a:p>
            <a:endParaRPr lang="en-US"/>
          </a:p>
        </p:txBody>
      </p:sp>
      <p:cxnSp>
        <p:nvCxnSpPr>
          <p:cNvPr id="48" name="Straight Connector 47">
            <a:extLst>
              <a:ext uri="{FF2B5EF4-FFF2-40B4-BE49-F238E27FC236}">
                <a16:creationId xmlns:a16="http://schemas.microsoft.com/office/drawing/2014/main" id="{7F283AAB-784F-F919-F4BA-BEC81B8C448E}"/>
              </a:ext>
              <a:ext uri="{C183D7F6-B498-43B3-948B-1728B52AA6E4}">
                <adec:decorative xmlns:adec="http://schemas.microsoft.com/office/drawing/2017/decorative" val="1"/>
              </a:ext>
            </a:extLst>
          </p:cNvPr>
          <p:cNvCxnSpPr>
            <a:cxnSpLocks/>
          </p:cNvCxnSpPr>
          <p:nvPr userDrawn="1"/>
        </p:nvCxnSpPr>
        <p:spPr>
          <a:xfrm>
            <a:off x="588264" y="805070"/>
            <a:ext cx="69768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Freeform 45">
            <a:extLst>
              <a:ext uri="{FF2B5EF4-FFF2-40B4-BE49-F238E27FC236}">
                <a16:creationId xmlns:a16="http://schemas.microsoft.com/office/drawing/2014/main" id="{67C5E6B9-147B-8D02-CD43-6531713BA065}"/>
              </a:ext>
              <a:ext uri="{C183D7F6-B498-43B3-948B-1728B52AA6E4}">
                <adec:decorative xmlns:adec="http://schemas.microsoft.com/office/drawing/2017/decorative" val="1"/>
              </a:ext>
            </a:extLst>
          </p:cNvPr>
          <p:cNvSpPr/>
          <p:nvPr userDrawn="1"/>
        </p:nvSpPr>
        <p:spPr>
          <a:xfrm>
            <a:off x="588264" y="0"/>
            <a:ext cx="6976872" cy="6858000"/>
          </a:xfrm>
          <a:custGeom>
            <a:avLst/>
            <a:gdLst>
              <a:gd name="connsiteX0" fmla="*/ 0 w 6976872"/>
              <a:gd name="connsiteY0" fmla="*/ 6597395 h 6858000"/>
              <a:gd name="connsiteX1" fmla="*/ 519887 w 6976872"/>
              <a:gd name="connsiteY1" fmla="*/ 6597395 h 6858000"/>
              <a:gd name="connsiteX2" fmla="*/ 519887 w 6976872"/>
              <a:gd name="connsiteY2" fmla="*/ 6598049 h 6858000"/>
              <a:gd name="connsiteX3" fmla="*/ 6976872 w 6976872"/>
              <a:gd name="connsiteY3" fmla="*/ 6598049 h 6858000"/>
              <a:gd name="connsiteX4" fmla="*/ 6976872 w 6976872"/>
              <a:gd name="connsiteY4" fmla="*/ 6858000 h 6858000"/>
              <a:gd name="connsiteX5" fmla="*/ 0 w 6976872"/>
              <a:gd name="connsiteY5" fmla="*/ 6858000 h 6858000"/>
              <a:gd name="connsiteX6" fmla="*/ 0 w 6976872"/>
              <a:gd name="connsiteY6" fmla="*/ 0 h 6858000"/>
              <a:gd name="connsiteX7" fmla="*/ 6976872 w 6976872"/>
              <a:gd name="connsiteY7" fmla="*/ 0 h 6858000"/>
              <a:gd name="connsiteX8" fmla="*/ 6976872 w 6976872"/>
              <a:gd name="connsiteY8" fmla="*/ 261257 h 6858000"/>
              <a:gd name="connsiteX9" fmla="*/ 519887 w 6976872"/>
              <a:gd name="connsiteY9" fmla="*/ 261257 h 6858000"/>
              <a:gd name="connsiteX10" fmla="*/ 519887 w 6976872"/>
              <a:gd name="connsiteY10" fmla="*/ 516834 h 6858000"/>
              <a:gd name="connsiteX11" fmla="*/ 0 w 6976872"/>
              <a:gd name="connsiteY11"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6872" h="6858000">
                <a:moveTo>
                  <a:pt x="0" y="6597395"/>
                </a:moveTo>
                <a:lnTo>
                  <a:pt x="519887" y="6597395"/>
                </a:lnTo>
                <a:lnTo>
                  <a:pt x="519887" y="6598049"/>
                </a:lnTo>
                <a:lnTo>
                  <a:pt x="6976872" y="6598049"/>
                </a:lnTo>
                <a:lnTo>
                  <a:pt x="6976872" y="6858000"/>
                </a:lnTo>
                <a:lnTo>
                  <a:pt x="0" y="6858000"/>
                </a:lnTo>
                <a:close/>
                <a:moveTo>
                  <a:pt x="0" y="0"/>
                </a:moveTo>
                <a:lnTo>
                  <a:pt x="6976872" y="0"/>
                </a:lnTo>
                <a:lnTo>
                  <a:pt x="6976872" y="261257"/>
                </a:lnTo>
                <a:lnTo>
                  <a:pt x="519887" y="261257"/>
                </a:lnTo>
                <a:lnTo>
                  <a:pt x="519887" y="516834"/>
                </a:lnTo>
                <a:lnTo>
                  <a:pt x="0"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p>
        </p:txBody>
      </p:sp>
      <p:sp>
        <p:nvSpPr>
          <p:cNvPr id="19" name="Content Placeholder 16">
            <a:extLst>
              <a:ext uri="{FF2B5EF4-FFF2-40B4-BE49-F238E27FC236}">
                <a16:creationId xmlns:a16="http://schemas.microsoft.com/office/drawing/2014/main" id="{FD249022-4704-BBEF-AA37-2C02044458C9}"/>
              </a:ext>
            </a:extLst>
          </p:cNvPr>
          <p:cNvSpPr>
            <a:spLocks noGrp="1"/>
          </p:cNvSpPr>
          <p:nvPr>
            <p:ph sz="quarter" idx="14" hasCustomPrompt="1"/>
          </p:nvPr>
        </p:nvSpPr>
        <p:spPr>
          <a:xfrm>
            <a:off x="698643" y="2092992"/>
            <a:ext cx="126250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One</a:t>
            </a:r>
          </a:p>
        </p:txBody>
      </p:sp>
      <p:sp>
        <p:nvSpPr>
          <p:cNvPr id="20" name="Content Placeholder 16">
            <a:extLst>
              <a:ext uri="{FF2B5EF4-FFF2-40B4-BE49-F238E27FC236}">
                <a16:creationId xmlns:a16="http://schemas.microsoft.com/office/drawing/2014/main" id="{1C270617-9FF7-62CE-7216-DE8CF64CCDCB}"/>
              </a:ext>
            </a:extLst>
          </p:cNvPr>
          <p:cNvSpPr>
            <a:spLocks noGrp="1"/>
          </p:cNvSpPr>
          <p:nvPr>
            <p:ph sz="quarter" idx="15" hasCustomPrompt="1"/>
          </p:nvPr>
        </p:nvSpPr>
        <p:spPr>
          <a:xfrm>
            <a:off x="698643" y="2613396"/>
            <a:ext cx="126250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Two</a:t>
            </a:r>
          </a:p>
        </p:txBody>
      </p:sp>
      <p:sp>
        <p:nvSpPr>
          <p:cNvPr id="21" name="Content Placeholder 16">
            <a:extLst>
              <a:ext uri="{FF2B5EF4-FFF2-40B4-BE49-F238E27FC236}">
                <a16:creationId xmlns:a16="http://schemas.microsoft.com/office/drawing/2014/main" id="{25FD6821-351B-8EB8-01A1-1FC0FBDE700C}"/>
              </a:ext>
            </a:extLst>
          </p:cNvPr>
          <p:cNvSpPr>
            <a:spLocks noGrp="1"/>
          </p:cNvSpPr>
          <p:nvPr>
            <p:ph sz="quarter" idx="16" hasCustomPrompt="1"/>
          </p:nvPr>
        </p:nvSpPr>
        <p:spPr>
          <a:xfrm>
            <a:off x="698643" y="3133800"/>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Three</a:t>
            </a:r>
          </a:p>
        </p:txBody>
      </p:sp>
      <p:sp>
        <p:nvSpPr>
          <p:cNvPr id="22" name="Content Placeholder 16">
            <a:extLst>
              <a:ext uri="{FF2B5EF4-FFF2-40B4-BE49-F238E27FC236}">
                <a16:creationId xmlns:a16="http://schemas.microsoft.com/office/drawing/2014/main" id="{8CD8EE00-9558-31A2-583F-A73B0269A21A}"/>
              </a:ext>
            </a:extLst>
          </p:cNvPr>
          <p:cNvSpPr>
            <a:spLocks noGrp="1"/>
          </p:cNvSpPr>
          <p:nvPr>
            <p:ph sz="quarter" idx="17" hasCustomPrompt="1"/>
          </p:nvPr>
        </p:nvSpPr>
        <p:spPr>
          <a:xfrm>
            <a:off x="698643" y="3654204"/>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Four</a:t>
            </a:r>
          </a:p>
        </p:txBody>
      </p:sp>
      <p:sp>
        <p:nvSpPr>
          <p:cNvPr id="23" name="Content Placeholder 16">
            <a:extLst>
              <a:ext uri="{FF2B5EF4-FFF2-40B4-BE49-F238E27FC236}">
                <a16:creationId xmlns:a16="http://schemas.microsoft.com/office/drawing/2014/main" id="{2EBDD70F-7D45-8597-B013-9CA472389A80}"/>
              </a:ext>
            </a:extLst>
          </p:cNvPr>
          <p:cNvSpPr>
            <a:spLocks noGrp="1"/>
          </p:cNvSpPr>
          <p:nvPr>
            <p:ph sz="quarter" idx="18" hasCustomPrompt="1"/>
          </p:nvPr>
        </p:nvSpPr>
        <p:spPr>
          <a:xfrm>
            <a:off x="698643" y="4174608"/>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Five</a:t>
            </a:r>
          </a:p>
        </p:txBody>
      </p:sp>
      <p:sp>
        <p:nvSpPr>
          <p:cNvPr id="24" name="Content Placeholder 16">
            <a:extLst>
              <a:ext uri="{FF2B5EF4-FFF2-40B4-BE49-F238E27FC236}">
                <a16:creationId xmlns:a16="http://schemas.microsoft.com/office/drawing/2014/main" id="{FEBA5DA7-7930-C9D9-57F5-B7C5B5BEA5BB}"/>
              </a:ext>
            </a:extLst>
          </p:cNvPr>
          <p:cNvSpPr>
            <a:spLocks noGrp="1"/>
          </p:cNvSpPr>
          <p:nvPr>
            <p:ph sz="quarter" idx="19" hasCustomPrompt="1"/>
          </p:nvPr>
        </p:nvSpPr>
        <p:spPr>
          <a:xfrm>
            <a:off x="698643" y="4695013"/>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Six</a:t>
            </a:r>
          </a:p>
        </p:txBody>
      </p:sp>
      <p:sp>
        <p:nvSpPr>
          <p:cNvPr id="25" name="Content Placeholder 16">
            <a:extLst>
              <a:ext uri="{FF2B5EF4-FFF2-40B4-BE49-F238E27FC236}">
                <a16:creationId xmlns:a16="http://schemas.microsoft.com/office/drawing/2014/main" id="{AB1A3D6D-DE15-BF74-7796-56D970EAD11A}"/>
              </a:ext>
            </a:extLst>
          </p:cNvPr>
          <p:cNvSpPr>
            <a:spLocks noGrp="1"/>
          </p:cNvSpPr>
          <p:nvPr>
            <p:ph sz="quarter" idx="20" hasCustomPrompt="1"/>
          </p:nvPr>
        </p:nvSpPr>
        <p:spPr>
          <a:xfrm>
            <a:off x="698643" y="5215419"/>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Seven</a:t>
            </a:r>
          </a:p>
        </p:txBody>
      </p:sp>
    </p:spTree>
    <p:extLst>
      <p:ext uri="{BB962C8B-B14F-4D97-AF65-F5344CB8AC3E}">
        <p14:creationId xmlns:p14="http://schemas.microsoft.com/office/powerpoint/2010/main" val="2372477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2-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rgbClr val="232D4B"/>
                </a:solidFill>
                <a:latin typeface="ITC Franklin Gothic Std Med" panose="020B0504030503020204" pitchFamily="34" charset="0"/>
              </a:defRPr>
            </a:lvl1pPr>
          </a:lstStyle>
          <a:p>
            <a:r>
              <a:rPr lang="en-US" dirty="0"/>
              <a:t>Click to Edit Master Title Style</a:t>
            </a:r>
          </a:p>
        </p:txBody>
      </p:sp>
      <p:sp>
        <p:nvSpPr>
          <p:cNvPr id="32" name="Subtitle">
            <a:extLst>
              <a:ext uri="{FF2B5EF4-FFF2-40B4-BE49-F238E27FC236}">
                <a16:creationId xmlns:a16="http://schemas.microsoft.com/office/drawing/2014/main" id="{6B8A91E7-A2E6-22D6-A3E7-735426C2AD56}"/>
              </a:ext>
            </a:extLst>
          </p:cNvPr>
          <p:cNvSpPr>
            <a:spLocks noGrp="1"/>
          </p:cNvSpPr>
          <p:nvPr>
            <p:ph idx="10"/>
          </p:nvPr>
        </p:nvSpPr>
        <p:spPr>
          <a:xfrm>
            <a:off x="1088135" y="2621517"/>
            <a:ext cx="9964179" cy="843082"/>
          </a:xfrm>
        </p:spPr>
        <p:txBody>
          <a:bodyPr lIns="0" tIns="0" rIns="0" bIns="0">
            <a:noAutofit/>
          </a:bodyPr>
          <a:lstStyle>
            <a:lvl1pPr marL="0" indent="0">
              <a:buNone/>
              <a:defRPr sz="2800" b="0" i="0">
                <a:latin typeface="ITC Franklin Gothic Std Bk Cd" panose="020B0506030503020204" pitchFamily="34" charset="0"/>
              </a:defRPr>
            </a:lvl1pPr>
            <a:lvl2pPr marL="457200" indent="0">
              <a:buNone/>
              <a:defRPr sz="2800" b="0" i="0">
                <a:latin typeface="ITC Franklin Gothic Std Bk Cd" panose="020B0506030503020204" pitchFamily="34" charset="0"/>
              </a:defRPr>
            </a:lvl2pPr>
            <a:lvl3pPr marL="914400" indent="0">
              <a:buNone/>
              <a:defRPr sz="2800" b="0" i="0">
                <a:latin typeface="ITC Franklin Gothic Std Bk Cd" panose="020B0506030503020204" pitchFamily="34" charset="0"/>
              </a:defRPr>
            </a:lvl3pPr>
            <a:lvl4pPr marL="1371600" indent="0">
              <a:buNone/>
              <a:defRPr sz="2800" b="0" i="0">
                <a:latin typeface="ITC Franklin Gothic Std Bk Cd" panose="020B0506030503020204" pitchFamily="34" charset="0"/>
              </a:defRPr>
            </a:lvl4pPr>
            <a:lvl5pPr marL="1828800" indent="0">
              <a:buNone/>
              <a:defRPr sz="2800" b="0" i="0">
                <a:latin typeface="ITC Franklin Gothic Std Bk Cd" panose="020B0506030503020204" pitchFamily="34" charset="0"/>
              </a:defRPr>
            </a:lvl5pPr>
          </a:lstStyle>
          <a:p>
            <a:pPr lvl="0"/>
            <a:r>
              <a:rPr lang="en-US" dirty="0"/>
              <a:t>Click to edit Master text styles</a:t>
            </a:r>
          </a:p>
        </p:txBody>
      </p:sp>
      <p:sp>
        <p:nvSpPr>
          <p:cNvPr id="3" name="Text">
            <a:extLst>
              <a:ext uri="{FF2B5EF4-FFF2-40B4-BE49-F238E27FC236}">
                <a16:creationId xmlns:a16="http://schemas.microsoft.com/office/drawing/2014/main" id="{B657395E-B869-B376-85BF-B740DC946481}"/>
              </a:ext>
            </a:extLst>
          </p:cNvPr>
          <p:cNvSpPr>
            <a:spLocks noGrp="1"/>
          </p:cNvSpPr>
          <p:nvPr>
            <p:ph idx="1"/>
          </p:nvPr>
        </p:nvSpPr>
        <p:spPr>
          <a:xfrm>
            <a:off x="1088135" y="4145637"/>
            <a:ext cx="9964179" cy="2031326"/>
          </a:xfrm>
        </p:spPr>
        <p:txBody>
          <a:bodyPr lIns="0" tIns="0" rIns="0" bIns="0" numCol="2" spcCol="320040">
            <a:noAutofit/>
          </a:bodyPr>
          <a:lstStyle>
            <a:lvl1pPr marL="0" indent="0">
              <a:lnSpc>
                <a:spcPct val="100000"/>
              </a:lnSpc>
              <a:spcBef>
                <a:spcPts val="500"/>
              </a:spcBef>
              <a:buNone/>
              <a:defRPr sz="1800" b="0" i="0" baseline="0">
                <a:latin typeface="ITC Franklin Gothic Std Book"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3756619"/>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Tree>
    <p:extLst>
      <p:ext uri="{BB962C8B-B14F-4D97-AF65-F5344CB8AC3E}">
        <p14:creationId xmlns:p14="http://schemas.microsoft.com/office/powerpoint/2010/main" val="3918851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ub/2-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32" name="Subtitle">
            <a:extLst>
              <a:ext uri="{FF2B5EF4-FFF2-40B4-BE49-F238E27FC236}">
                <a16:creationId xmlns:a16="http://schemas.microsoft.com/office/drawing/2014/main" id="{6B8A91E7-A2E6-22D6-A3E7-735426C2AD56}"/>
              </a:ext>
            </a:extLst>
          </p:cNvPr>
          <p:cNvSpPr>
            <a:spLocks noGrp="1"/>
          </p:cNvSpPr>
          <p:nvPr>
            <p:ph idx="10"/>
          </p:nvPr>
        </p:nvSpPr>
        <p:spPr>
          <a:xfrm>
            <a:off x="1088135" y="2621517"/>
            <a:ext cx="9964179" cy="843082"/>
          </a:xfrm>
        </p:spPr>
        <p:txBody>
          <a:bodyPr lIns="0" tIns="0" rIns="0" bIns="0">
            <a:noAutofit/>
          </a:bodyPr>
          <a:lstStyle>
            <a:lvl1pPr marL="0" indent="0">
              <a:buNone/>
              <a:defRPr sz="2800" b="0" i="0">
                <a:solidFill>
                  <a:schemeClr val="bg1"/>
                </a:solidFill>
                <a:latin typeface="ITC Franklin Gothic Std Bk Cd" panose="020B0506030503020204" pitchFamily="34" charset="0"/>
              </a:defRPr>
            </a:lvl1pPr>
            <a:lvl2pPr marL="457200" indent="0">
              <a:buNone/>
              <a:defRPr sz="2800" b="0" i="0">
                <a:latin typeface="ITC Franklin Gothic Std Bk Cd" panose="020B0506030503020204" pitchFamily="34" charset="0"/>
              </a:defRPr>
            </a:lvl2pPr>
            <a:lvl3pPr marL="914400" indent="0">
              <a:buNone/>
              <a:defRPr sz="2800" b="0" i="0">
                <a:latin typeface="ITC Franklin Gothic Std Bk Cd" panose="020B0506030503020204" pitchFamily="34" charset="0"/>
              </a:defRPr>
            </a:lvl3pPr>
            <a:lvl4pPr marL="1371600" indent="0">
              <a:buNone/>
              <a:defRPr sz="2800" b="0" i="0">
                <a:latin typeface="ITC Franklin Gothic Std Bk Cd" panose="020B0506030503020204" pitchFamily="34" charset="0"/>
              </a:defRPr>
            </a:lvl4pPr>
            <a:lvl5pPr marL="1828800" indent="0">
              <a:buNone/>
              <a:defRPr sz="2800" b="0" i="0">
                <a:latin typeface="ITC Franklin Gothic Std Bk Cd" panose="020B0506030503020204" pitchFamily="34" charset="0"/>
              </a:defRPr>
            </a:lvl5pPr>
          </a:lstStyle>
          <a:p>
            <a:pPr lvl="0"/>
            <a:r>
              <a:rPr lang="en-US" dirty="0"/>
              <a:t>Click to edit Master text styles</a:t>
            </a:r>
          </a:p>
        </p:txBody>
      </p:sp>
      <p:sp>
        <p:nvSpPr>
          <p:cNvPr id="3" name="Text">
            <a:extLst>
              <a:ext uri="{FF2B5EF4-FFF2-40B4-BE49-F238E27FC236}">
                <a16:creationId xmlns:a16="http://schemas.microsoft.com/office/drawing/2014/main" id="{B657395E-B869-B376-85BF-B740DC946481}"/>
              </a:ext>
            </a:extLst>
          </p:cNvPr>
          <p:cNvSpPr>
            <a:spLocks noGrp="1"/>
          </p:cNvSpPr>
          <p:nvPr>
            <p:ph idx="1"/>
          </p:nvPr>
        </p:nvSpPr>
        <p:spPr>
          <a:xfrm>
            <a:off x="1088135" y="4145637"/>
            <a:ext cx="9964179" cy="2031326"/>
          </a:xfrm>
        </p:spPr>
        <p:txBody>
          <a:bodyPr lIns="0" tIns="0" rIns="0" bIns="0" numCol="2" spcCol="320040">
            <a:noAutofit/>
          </a:bodyPr>
          <a:lstStyle>
            <a:lvl1pPr marL="0" indent="0">
              <a:lnSpc>
                <a:spcPct val="100000"/>
              </a:lnSpc>
              <a:spcBef>
                <a:spcPts val="500"/>
              </a:spcBef>
              <a:buNone/>
              <a:defRPr sz="18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3756619"/>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81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3108325"/>
            <a:ext cx="9964737" cy="2944813"/>
          </a:xfrm>
        </p:spPr>
        <p:txBody>
          <a:bodyPr lIns="0" tIns="0" rIns="0" bIns="0">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71955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36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20D4C0-6A32-3030-0BAE-CDDBFA01BE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785C162-961A-B79E-A5BC-E3E887A9B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C0DD8F-5838-D7F3-02B6-34A6EDBE6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ITC Franklin Gothic Std Book" panose="020B0504030503020204" pitchFamily="34" charset="0"/>
              </a:defRPr>
            </a:lvl1pPr>
          </a:lstStyle>
          <a:p>
            <a:fld id="{8B85010D-6492-8B45-8123-7426FEBD0DA4}" type="datetimeFigureOut">
              <a:rPr lang="en-US" smtClean="0"/>
              <a:pPr/>
              <a:t>2/13/2025</a:t>
            </a:fld>
            <a:endParaRPr lang="en-US" dirty="0"/>
          </a:p>
        </p:txBody>
      </p:sp>
      <p:sp>
        <p:nvSpPr>
          <p:cNvPr id="5" name="Footer Placeholder 4">
            <a:extLst>
              <a:ext uri="{FF2B5EF4-FFF2-40B4-BE49-F238E27FC236}">
                <a16:creationId xmlns:a16="http://schemas.microsoft.com/office/drawing/2014/main" id="{B3290E4D-8624-3F1A-9C67-D106EAD08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ITC Franklin Gothic Std Book" panose="020B0504030503020204" pitchFamily="34" charset="0"/>
              </a:defRPr>
            </a:lvl1pPr>
          </a:lstStyle>
          <a:p>
            <a:endParaRPr lang="en-US"/>
          </a:p>
        </p:txBody>
      </p:sp>
      <p:sp>
        <p:nvSpPr>
          <p:cNvPr id="6" name="Slide Number Placeholder 5">
            <a:extLst>
              <a:ext uri="{FF2B5EF4-FFF2-40B4-BE49-F238E27FC236}">
                <a16:creationId xmlns:a16="http://schemas.microsoft.com/office/drawing/2014/main" id="{712DE4B8-583D-6A1F-9A69-9C663529F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ITC Franklin Gothic Std Book" panose="020B0504030503020204" pitchFamily="34" charset="0"/>
              </a:defRPr>
            </a:lvl1pPr>
          </a:lstStyle>
          <a:p>
            <a:fld id="{1A71677A-E87C-7040-8315-FD67C198D790}" type="slidenum">
              <a:rPr lang="en-US" smtClean="0"/>
              <a:pPr/>
              <a:t>‹#›</a:t>
            </a:fld>
            <a:endParaRPr lang="en-US"/>
          </a:p>
        </p:txBody>
      </p:sp>
    </p:spTree>
    <p:extLst>
      <p:ext uri="{BB962C8B-B14F-4D97-AF65-F5344CB8AC3E}">
        <p14:creationId xmlns:p14="http://schemas.microsoft.com/office/powerpoint/2010/main" val="3178851824"/>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60" r:id="rId3"/>
    <p:sldLayoutId id="2147483679" r:id="rId4"/>
    <p:sldLayoutId id="2147483650" r:id="rId5"/>
    <p:sldLayoutId id="2147483662" r:id="rId6"/>
    <p:sldLayoutId id="2147483661" r:id="rId7"/>
    <p:sldLayoutId id="2147483663" r:id="rId8"/>
    <p:sldLayoutId id="2147483664" r:id="rId9"/>
    <p:sldLayoutId id="2147483665" r:id="rId10"/>
    <p:sldLayoutId id="2147483666" r:id="rId11"/>
    <p:sldLayoutId id="2147483667" r:id="rId12"/>
    <p:sldLayoutId id="2147483676" r:id="rId13"/>
    <p:sldLayoutId id="2147483677" r:id="rId14"/>
    <p:sldLayoutId id="2147483670" r:id="rId15"/>
    <p:sldLayoutId id="2147483671" r:id="rId16"/>
    <p:sldLayoutId id="2147483672" r:id="rId17"/>
    <p:sldLayoutId id="2147483674" r:id="rId18"/>
    <p:sldLayoutId id="2147483680" r:id="rId19"/>
    <p:sldLayoutId id="2147483675" r:id="rId20"/>
    <p:sldLayoutId id="2147483681" r:id="rId21"/>
  </p:sldLayoutIdLst>
  <p:txStyles>
    <p:titleStyle>
      <a:lvl1pPr algn="l" defTabSz="914400" rtl="0" eaLnBrk="1" latinLnBrk="0" hangingPunct="1">
        <a:lnSpc>
          <a:spcPct val="90000"/>
        </a:lnSpc>
        <a:spcBef>
          <a:spcPct val="0"/>
        </a:spcBef>
        <a:buNone/>
        <a:defRPr sz="4400" b="1" i="0" kern="1200">
          <a:solidFill>
            <a:srgbClr val="232D4B"/>
          </a:solidFill>
          <a:latin typeface="ITC Franklin Gothic Std Book" panose="020B05040305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32D4B"/>
          </a:solidFill>
          <a:latin typeface="ITC Franklin Gothic Std Book" panose="020B05040305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32D4B"/>
          </a:solidFill>
          <a:latin typeface="ITC Franklin Gothic Std Book" panose="020B05040305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32D4B"/>
          </a:solidFill>
          <a:latin typeface="ITC Franklin Gothic Std Book" panose="020B05040305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32D4B"/>
          </a:solidFill>
          <a:latin typeface="ITC Franklin Gothic Std Book" panose="020B05040305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32D4B"/>
          </a:solidFill>
          <a:latin typeface="ITC Franklin Gothic Std Book" panose="020B05040305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nursing.virginia.edu/people/faculty-directory/" TargetMode="External"/><Relationship Id="rId2" Type="http://schemas.openxmlformats.org/officeDocument/2006/relationships/hyperlink" Target="https://nursing.virginia.edu/academics/preceptors/"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8F65272-6194-3201-A72E-6227AE5F859C}"/>
              </a:ext>
            </a:extLst>
          </p:cNvPr>
          <p:cNvSpPr>
            <a:spLocks noGrp="1"/>
          </p:cNvSpPr>
          <p:nvPr>
            <p:ph type="ctrTitle"/>
          </p:nvPr>
        </p:nvSpPr>
        <p:spPr/>
        <p:txBody>
          <a:bodyPr>
            <a:normAutofit fontScale="90000"/>
          </a:bodyPr>
          <a:lstStyle/>
          <a:p>
            <a:r>
              <a:rPr lang="en-US" dirty="0"/>
              <a:t>Preceptor training</a:t>
            </a:r>
          </a:p>
        </p:txBody>
      </p:sp>
      <p:sp>
        <p:nvSpPr>
          <p:cNvPr id="15" name="Subtitle 14">
            <a:extLst>
              <a:ext uri="{FF2B5EF4-FFF2-40B4-BE49-F238E27FC236}">
                <a16:creationId xmlns:a16="http://schemas.microsoft.com/office/drawing/2014/main" id="{1BE65A50-D7C2-C586-BFA7-703ADFF34327}"/>
              </a:ext>
            </a:extLst>
          </p:cNvPr>
          <p:cNvSpPr>
            <a:spLocks noGrp="1"/>
          </p:cNvSpPr>
          <p:nvPr>
            <p:ph type="subTitle" idx="1"/>
          </p:nvPr>
        </p:nvSpPr>
        <p:spPr/>
        <p:txBody>
          <a:bodyPr/>
          <a:lstStyle/>
          <a:p>
            <a:r>
              <a:rPr lang="en-US" spc="0" dirty="0" err="1">
                <a:latin typeface="ITC Franklin Gothic Std Bk XCp" panose="020B0508030503020204"/>
              </a:rPr>
              <a:t>Bsn</a:t>
            </a:r>
            <a:r>
              <a:rPr lang="en-US" spc="0" dirty="0">
                <a:latin typeface="ITC Franklin Gothic Std Bk XCp" panose="020B0508030503020204"/>
              </a:rPr>
              <a:t>, </a:t>
            </a:r>
            <a:r>
              <a:rPr lang="en-US" spc="0" dirty="0" err="1">
                <a:latin typeface="ITC Franklin Gothic Std Bk XCp" panose="020B0508030503020204"/>
              </a:rPr>
              <a:t>cnl</a:t>
            </a:r>
            <a:r>
              <a:rPr lang="en-US" spc="0" dirty="0">
                <a:latin typeface="ITC Franklin Gothic Std Bk XCp" panose="020B0508030503020204"/>
              </a:rPr>
              <a:t>, Advanced practice, DNP</a:t>
            </a:r>
          </a:p>
        </p:txBody>
      </p:sp>
      <p:sp>
        <p:nvSpPr>
          <p:cNvPr id="16" name="Date">
            <a:extLst>
              <a:ext uri="{FF2B5EF4-FFF2-40B4-BE49-F238E27FC236}">
                <a16:creationId xmlns:a16="http://schemas.microsoft.com/office/drawing/2014/main" id="{5E0662D8-ADB0-9932-8CD6-5F156996D9CE}"/>
              </a:ext>
            </a:extLst>
          </p:cNvPr>
          <p:cNvSpPr>
            <a:spLocks noGrp="1"/>
          </p:cNvSpPr>
          <p:nvPr>
            <p:ph type="body" sz="quarter" idx="11"/>
          </p:nvPr>
        </p:nvSpPr>
        <p:spPr>
          <a:xfrm>
            <a:off x="152400" y="5590973"/>
            <a:ext cx="11887200" cy="485901"/>
          </a:xfrm>
        </p:spPr>
        <p:txBody>
          <a:bodyPr/>
          <a:lstStyle/>
          <a:p>
            <a:r>
              <a:rPr lang="en-US" sz="2000" spc="0" dirty="0"/>
              <a:t>Required module for </a:t>
            </a:r>
            <a:r>
              <a:rPr lang="en-US" sz="2000" spc="0" dirty="0" err="1"/>
              <a:t>uva</a:t>
            </a:r>
            <a:r>
              <a:rPr lang="en-US" sz="2000" spc="0" dirty="0"/>
              <a:t> clinical nursing faculty &amp; preceptors | Updated February 2025</a:t>
            </a:r>
          </a:p>
        </p:txBody>
      </p:sp>
      <p:pic>
        <p:nvPicPr>
          <p:cNvPr id="3" name="Picture Placeholder 2">
            <a:extLst>
              <a:ext uri="{FF2B5EF4-FFF2-40B4-BE49-F238E27FC236}">
                <a16:creationId xmlns:a16="http://schemas.microsoft.com/office/drawing/2014/main" id="{593E095E-4054-4EF4-9575-0562A839B241}"/>
              </a:ext>
            </a:extLst>
          </p:cNvPr>
          <p:cNvPicPr>
            <a:picLocks noGrp="1" noChangeAspect="1"/>
          </p:cNvPicPr>
          <p:nvPr>
            <p:ph type="pic" sz="quarter" idx="13"/>
          </p:nvPr>
        </p:nvPicPr>
        <p:blipFill>
          <a:blip r:embed="rId2"/>
          <a:srcRect t="16412" b="16412"/>
          <a:stretch>
            <a:fillRect/>
          </a:stretch>
        </p:blipFill>
        <p:spPr/>
      </p:pic>
    </p:spTree>
    <p:extLst>
      <p:ext uri="{BB962C8B-B14F-4D97-AF65-F5344CB8AC3E}">
        <p14:creationId xmlns:p14="http://schemas.microsoft.com/office/powerpoint/2010/main" val="37644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810-484B-14C6-0B90-488054E6F3F2}"/>
              </a:ext>
            </a:extLst>
          </p:cNvPr>
          <p:cNvSpPr>
            <a:spLocks noGrp="1"/>
          </p:cNvSpPr>
          <p:nvPr>
            <p:ph type="title"/>
          </p:nvPr>
        </p:nvSpPr>
        <p:spPr>
          <a:xfrm>
            <a:off x="1088135" y="1056111"/>
            <a:ext cx="9964179" cy="954129"/>
          </a:xfrm>
        </p:spPr>
        <p:txBody>
          <a:bodyPr/>
          <a:lstStyle/>
          <a:p>
            <a:r>
              <a:rPr lang="en-US" dirty="0"/>
              <a:t>Preceptor Responsibilities Include:</a:t>
            </a:r>
          </a:p>
        </p:txBody>
      </p:sp>
      <p:sp>
        <p:nvSpPr>
          <p:cNvPr id="3" name="Text">
            <a:extLst>
              <a:ext uri="{FF2B5EF4-FFF2-40B4-BE49-F238E27FC236}">
                <a16:creationId xmlns:a16="http://schemas.microsoft.com/office/drawing/2014/main" id="{6A913004-4FA9-A194-20A1-81E641963FA5}"/>
              </a:ext>
            </a:extLst>
          </p:cNvPr>
          <p:cNvSpPr>
            <a:spLocks noGrp="1"/>
          </p:cNvSpPr>
          <p:nvPr>
            <p:ph sz="quarter" idx="11"/>
          </p:nvPr>
        </p:nvSpPr>
        <p:spPr>
          <a:xfrm>
            <a:off x="1087996" y="2438400"/>
            <a:ext cx="9964179" cy="3658489"/>
          </a:xfrm>
        </p:spPr>
        <p:txBody>
          <a:bodyPr/>
          <a:lstStyle/>
          <a:p>
            <a:pPr marL="0" indent="0">
              <a:lnSpc>
                <a:spcPct val="110000"/>
              </a:lnSpc>
              <a:buNone/>
            </a:pPr>
            <a:r>
              <a:rPr lang="en-US" sz="2400" b="1" dirty="0">
                <a:latin typeface="ITC Franklin Gothic Std Bk Cd"/>
                <a:cs typeface="ITC Franklin Gothic Std Bk Cd"/>
              </a:rPr>
              <a:t>Provides direct clinical supervision and guidance of students (1 to 2 students per course)</a:t>
            </a:r>
            <a:r>
              <a:rPr lang="en-US" b="1" dirty="0">
                <a:latin typeface="ITC Franklin Gothic Std Bk Cd"/>
                <a:cs typeface="ITC Franklin Gothic Std Bk Cd"/>
              </a:rPr>
              <a:t> </a:t>
            </a:r>
          </a:p>
          <a:p>
            <a:pPr marL="342900" indent="-342900">
              <a:lnSpc>
                <a:spcPct val="110000"/>
              </a:lnSpc>
              <a:buFont typeface="Wingdings" panose="05000000000000000000" pitchFamily="2" charset="2"/>
              <a:buChar char="ü"/>
            </a:pPr>
            <a:r>
              <a:rPr lang="en-US" dirty="0">
                <a:latin typeface="ITC Franklin Gothic Std Bk Cd"/>
                <a:cs typeface="ITC Franklin Gothic Std Bk Cd"/>
              </a:rPr>
              <a:t>Orients the student to the clinical setting, patient population, health care team, and key aspects of nursing care delivery in the environment.</a:t>
            </a:r>
          </a:p>
          <a:p>
            <a:pPr marL="342900" indent="-342900">
              <a:lnSpc>
                <a:spcPct val="110000"/>
              </a:lnSpc>
              <a:buFont typeface="Wingdings" panose="05000000000000000000" pitchFamily="2" charset="2"/>
              <a:buChar char="ü"/>
            </a:pPr>
            <a:r>
              <a:rPr lang="en-US" dirty="0">
                <a:latin typeface="ITC Franklin Gothic Std Bk Cd"/>
                <a:cs typeface="ITC Franklin Gothic Std Bk Cd"/>
              </a:rPr>
              <a:t>Meets with the student to discuss their personal learning objectives.</a:t>
            </a:r>
          </a:p>
          <a:p>
            <a:pPr marL="342900" indent="-342900">
              <a:lnSpc>
                <a:spcPct val="110000"/>
              </a:lnSpc>
              <a:buFont typeface="Wingdings" panose="05000000000000000000" pitchFamily="2" charset="2"/>
              <a:buChar char="ü"/>
            </a:pPr>
            <a:r>
              <a:rPr lang="en-US" dirty="0">
                <a:latin typeface="ITC Franklin Gothic Std Bk Cd"/>
                <a:cs typeface="ITC Franklin Gothic Std Bk Cd"/>
              </a:rPr>
              <a:t>Reviews all medications prior to student administration.</a:t>
            </a:r>
          </a:p>
          <a:p>
            <a:pPr marL="342900" indent="-342900">
              <a:lnSpc>
                <a:spcPct val="110000"/>
              </a:lnSpc>
              <a:buFont typeface="Wingdings" panose="05000000000000000000" pitchFamily="2" charset="2"/>
              <a:buChar char="ü"/>
            </a:pPr>
            <a:r>
              <a:rPr lang="en-US" dirty="0">
                <a:latin typeface="ITC Franklin Gothic Std Bk Cd"/>
                <a:cs typeface="ITC Franklin Gothic Std Bk Cd"/>
              </a:rPr>
              <a:t>Directly supervises all clinical skills the first time they are performed, and until preceptor is comfortable that student can perform the skill unsupervised. </a:t>
            </a:r>
          </a:p>
        </p:txBody>
      </p:sp>
    </p:spTree>
    <p:extLst>
      <p:ext uri="{BB962C8B-B14F-4D97-AF65-F5344CB8AC3E}">
        <p14:creationId xmlns:p14="http://schemas.microsoft.com/office/powerpoint/2010/main" val="43902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810-484B-14C6-0B90-488054E6F3F2}"/>
              </a:ext>
            </a:extLst>
          </p:cNvPr>
          <p:cNvSpPr>
            <a:spLocks noGrp="1"/>
          </p:cNvSpPr>
          <p:nvPr>
            <p:ph type="title"/>
          </p:nvPr>
        </p:nvSpPr>
        <p:spPr>
          <a:xfrm>
            <a:off x="1088135" y="1056111"/>
            <a:ext cx="9964179" cy="954129"/>
          </a:xfrm>
        </p:spPr>
        <p:txBody>
          <a:bodyPr>
            <a:normAutofit fontScale="90000"/>
          </a:bodyPr>
          <a:lstStyle/>
          <a:p>
            <a:r>
              <a:rPr lang="en-US" dirty="0"/>
              <a:t>Preceptor Responsibilities Continued:</a:t>
            </a:r>
          </a:p>
        </p:txBody>
      </p:sp>
      <p:sp>
        <p:nvSpPr>
          <p:cNvPr id="3" name="Text">
            <a:extLst>
              <a:ext uri="{FF2B5EF4-FFF2-40B4-BE49-F238E27FC236}">
                <a16:creationId xmlns:a16="http://schemas.microsoft.com/office/drawing/2014/main" id="{6A913004-4FA9-A194-20A1-81E641963FA5}"/>
              </a:ext>
            </a:extLst>
          </p:cNvPr>
          <p:cNvSpPr>
            <a:spLocks noGrp="1"/>
          </p:cNvSpPr>
          <p:nvPr>
            <p:ph sz="quarter" idx="11"/>
          </p:nvPr>
        </p:nvSpPr>
        <p:spPr>
          <a:xfrm>
            <a:off x="1087996" y="2438400"/>
            <a:ext cx="9964179" cy="3658489"/>
          </a:xfrm>
        </p:spPr>
        <p:txBody>
          <a:bodyPr/>
          <a:lstStyle/>
          <a:p>
            <a:pPr marL="0" indent="0">
              <a:lnSpc>
                <a:spcPct val="110000"/>
              </a:lnSpc>
              <a:buNone/>
            </a:pPr>
            <a:r>
              <a:rPr lang="en-US" sz="2800" b="1" dirty="0">
                <a:solidFill>
                  <a:srgbClr val="595959"/>
                </a:solidFill>
                <a:latin typeface="ITC Franklin Gothic Std Bk Cd"/>
                <a:cs typeface="ITC Franklin Gothic Std Bk Cd"/>
              </a:rPr>
              <a:t>Assists in the assessment of student performance</a:t>
            </a:r>
            <a:r>
              <a:rPr lang="en-US" sz="2400" b="1" dirty="0">
                <a:solidFill>
                  <a:srgbClr val="595959"/>
                </a:solidFill>
                <a:latin typeface="ITC Franklin Gothic Std Bk Cd"/>
                <a:cs typeface="ITC Franklin Gothic Std Bk Cd"/>
              </a:rPr>
              <a:t> </a:t>
            </a:r>
          </a:p>
          <a:p>
            <a:pPr marL="342900" indent="-342900">
              <a:lnSpc>
                <a:spcPct val="110000"/>
              </a:lnSpc>
              <a:buFont typeface="Wingdings" panose="05000000000000000000" pitchFamily="2" charset="2"/>
              <a:buChar char="ü"/>
            </a:pPr>
            <a:r>
              <a:rPr lang="en-US" sz="2400" dirty="0">
                <a:solidFill>
                  <a:srgbClr val="595959"/>
                </a:solidFill>
                <a:latin typeface="ITC Franklin Gothic Std Bk Cd"/>
                <a:cs typeface="ITC Franklin Gothic Std Bk Cd"/>
              </a:rPr>
              <a:t>Gives verbal feedback to the student at the end of each clinical day, following performance of procedures, and as needed.  </a:t>
            </a:r>
          </a:p>
          <a:p>
            <a:pPr marL="342900" indent="-342900">
              <a:lnSpc>
                <a:spcPct val="110000"/>
              </a:lnSpc>
              <a:buFont typeface="Wingdings" panose="05000000000000000000" pitchFamily="2" charset="2"/>
              <a:buChar char="ü"/>
            </a:pPr>
            <a:r>
              <a:rPr lang="en-US" sz="2400" dirty="0">
                <a:solidFill>
                  <a:srgbClr val="595959"/>
                </a:solidFill>
                <a:latin typeface="ITC Franklin Gothic Std Bk Cd"/>
                <a:cs typeface="ITC Franklin Gothic Std Bk Cd"/>
              </a:rPr>
              <a:t>Notes progress toward meeting established objectives. Completes an evaluation of student performance at midterm and at the end of the semester. </a:t>
            </a:r>
          </a:p>
          <a:p>
            <a:pPr marL="342900" indent="-342900">
              <a:lnSpc>
                <a:spcPct val="110000"/>
              </a:lnSpc>
              <a:buFont typeface="Wingdings" panose="05000000000000000000" pitchFamily="2" charset="2"/>
              <a:buChar char="ü"/>
            </a:pPr>
            <a:r>
              <a:rPr lang="en-US" sz="2400" dirty="0">
                <a:solidFill>
                  <a:srgbClr val="595959"/>
                </a:solidFill>
                <a:latin typeface="ITC Franklin Gothic Std Bk Cd"/>
                <a:cs typeface="ITC Franklin Gothic Std Bk Cd"/>
              </a:rPr>
              <a:t>Informs clinical faculty of student progress on an ongoing basis and informs clinical faculty about issues and concerns in a timely manner. </a:t>
            </a:r>
          </a:p>
        </p:txBody>
      </p:sp>
    </p:spTree>
    <p:extLst>
      <p:ext uri="{BB962C8B-B14F-4D97-AF65-F5344CB8AC3E}">
        <p14:creationId xmlns:p14="http://schemas.microsoft.com/office/powerpoint/2010/main" val="1920829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810-484B-14C6-0B90-488054E6F3F2}"/>
              </a:ext>
            </a:extLst>
          </p:cNvPr>
          <p:cNvSpPr>
            <a:spLocks noGrp="1"/>
          </p:cNvSpPr>
          <p:nvPr>
            <p:ph type="title"/>
          </p:nvPr>
        </p:nvSpPr>
        <p:spPr>
          <a:xfrm>
            <a:off x="1088135" y="1056111"/>
            <a:ext cx="9964179" cy="954129"/>
          </a:xfrm>
        </p:spPr>
        <p:txBody>
          <a:bodyPr/>
          <a:lstStyle/>
          <a:p>
            <a:r>
              <a:rPr lang="en-US" dirty="0"/>
              <a:t>Student Responsibilities Include:</a:t>
            </a:r>
          </a:p>
        </p:txBody>
      </p:sp>
      <p:sp>
        <p:nvSpPr>
          <p:cNvPr id="3" name="Text">
            <a:extLst>
              <a:ext uri="{FF2B5EF4-FFF2-40B4-BE49-F238E27FC236}">
                <a16:creationId xmlns:a16="http://schemas.microsoft.com/office/drawing/2014/main" id="{6A913004-4FA9-A194-20A1-81E641963FA5}"/>
              </a:ext>
            </a:extLst>
          </p:cNvPr>
          <p:cNvSpPr>
            <a:spLocks noGrp="1"/>
          </p:cNvSpPr>
          <p:nvPr>
            <p:ph sz="quarter" idx="11"/>
          </p:nvPr>
        </p:nvSpPr>
        <p:spPr>
          <a:xfrm>
            <a:off x="1088135" y="2438400"/>
            <a:ext cx="10368141" cy="4267200"/>
          </a:xfrm>
        </p:spPr>
        <p:txBody>
          <a:bodyPr>
            <a:normAutofit/>
          </a:bodyPr>
          <a:lstStyle/>
          <a:p>
            <a:pPr marL="0" indent="0">
              <a:lnSpc>
                <a:spcPct val="110000"/>
              </a:lnSpc>
              <a:buNone/>
            </a:pPr>
            <a:r>
              <a:rPr lang="en-US" sz="2800" b="1" dirty="0">
                <a:latin typeface="ITC Franklin Gothic Std Bk Cd"/>
                <a:cs typeface="ITC Franklin Gothic Std Bk Cd"/>
              </a:rPr>
              <a:t>Establishes individual objectives</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Uses course objectives as a guide.</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Appropriately identifies own areas of strength and deficits.</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Collaborates with faculty and preceptor as needed in setting objectives. </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Collaborates with preceptor to revise objectives as the clinical experience proceeds.</a:t>
            </a:r>
          </a:p>
          <a:p>
            <a:pPr marL="0" indent="0">
              <a:lnSpc>
                <a:spcPct val="110000"/>
              </a:lnSpc>
              <a:buNone/>
            </a:pPr>
            <a:r>
              <a:rPr lang="en-US" sz="2800" b="1" dirty="0">
                <a:latin typeface="ITC Franklin Gothic Std Bk Cd"/>
                <a:cs typeface="ITC Franklin Gothic Std Bk Cd"/>
              </a:rPr>
              <a:t>Utilizes clinical faculty and preceptor appropriately</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Functions within legal and personal limitations in the student role.</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Seeks guidance when needed.</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Acknowledges deficits and responds to feedback.</a:t>
            </a:r>
          </a:p>
          <a:p>
            <a:pPr marL="457200" indent="-457200">
              <a:lnSpc>
                <a:spcPct val="110000"/>
              </a:lnSpc>
              <a:buFont typeface="Wingdings" panose="05000000000000000000" pitchFamily="2" charset="2"/>
              <a:buChar char="ü"/>
            </a:pPr>
            <a:endParaRPr lang="en-US" dirty="0">
              <a:latin typeface="ITC Franklin Gothic Std Bk Cd"/>
              <a:cs typeface="ITC Franklin Gothic Std Bk Cd"/>
            </a:endParaRPr>
          </a:p>
          <a:p>
            <a:pPr>
              <a:lnSpc>
                <a:spcPct val="110000"/>
              </a:lnSpc>
              <a:buFont typeface="Wingdings" panose="05000000000000000000" pitchFamily="2" charset="2"/>
              <a:buChar char="ü"/>
            </a:pPr>
            <a:endParaRPr lang="en-US" dirty="0">
              <a:latin typeface="ITC Franklin Gothic Std Bk Cd"/>
              <a:cs typeface="ITC Franklin Gothic Std Bk Cd"/>
            </a:endParaRPr>
          </a:p>
          <a:p>
            <a:pPr marL="0" indent="0">
              <a:lnSpc>
                <a:spcPct val="110000"/>
              </a:lnSpc>
              <a:buNone/>
            </a:pPr>
            <a:endParaRPr lang="en-US" sz="2800" b="1" dirty="0">
              <a:latin typeface="ITC Franklin Gothic Std Bk Cd"/>
              <a:cs typeface="ITC Franklin Gothic Std Bk Cd"/>
            </a:endParaRPr>
          </a:p>
        </p:txBody>
      </p:sp>
    </p:spTree>
    <p:extLst>
      <p:ext uri="{BB962C8B-B14F-4D97-AF65-F5344CB8AC3E}">
        <p14:creationId xmlns:p14="http://schemas.microsoft.com/office/powerpoint/2010/main" val="1233672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810-484B-14C6-0B90-488054E6F3F2}"/>
              </a:ext>
            </a:extLst>
          </p:cNvPr>
          <p:cNvSpPr>
            <a:spLocks noGrp="1"/>
          </p:cNvSpPr>
          <p:nvPr>
            <p:ph type="title"/>
          </p:nvPr>
        </p:nvSpPr>
        <p:spPr>
          <a:xfrm>
            <a:off x="1088135" y="1056111"/>
            <a:ext cx="9964179" cy="954129"/>
          </a:xfrm>
        </p:spPr>
        <p:txBody>
          <a:bodyPr/>
          <a:lstStyle/>
          <a:p>
            <a:r>
              <a:rPr lang="en-US" dirty="0"/>
              <a:t>Student Responsibilities Include:</a:t>
            </a:r>
          </a:p>
        </p:txBody>
      </p:sp>
      <p:sp>
        <p:nvSpPr>
          <p:cNvPr id="3" name="Text">
            <a:extLst>
              <a:ext uri="{FF2B5EF4-FFF2-40B4-BE49-F238E27FC236}">
                <a16:creationId xmlns:a16="http://schemas.microsoft.com/office/drawing/2014/main" id="{6A913004-4FA9-A194-20A1-81E641963FA5}"/>
              </a:ext>
            </a:extLst>
          </p:cNvPr>
          <p:cNvSpPr>
            <a:spLocks noGrp="1"/>
          </p:cNvSpPr>
          <p:nvPr>
            <p:ph sz="quarter" idx="11"/>
          </p:nvPr>
        </p:nvSpPr>
        <p:spPr>
          <a:xfrm>
            <a:off x="1088135" y="2438400"/>
            <a:ext cx="10767534" cy="4267200"/>
          </a:xfrm>
        </p:spPr>
        <p:txBody>
          <a:bodyPr>
            <a:normAutofit/>
          </a:bodyPr>
          <a:lstStyle/>
          <a:p>
            <a:pPr marL="0" indent="0">
              <a:lnSpc>
                <a:spcPct val="110000"/>
              </a:lnSpc>
              <a:buNone/>
            </a:pPr>
            <a:r>
              <a:rPr lang="en-US" sz="2800" b="1" dirty="0">
                <a:latin typeface="ITC Franklin Gothic Std Bk Cd"/>
                <a:cs typeface="ITC Franklin Gothic Std Bk Cd"/>
              </a:rPr>
              <a:t>Schedules clinical hours</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Contacts preceptor to determine a schedule for completing the required hours for each clinical course.</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Informs clinical faculty of the schedule, and does not change the schedule once it is established. </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Informs preceptor and clinical faculty of any emergency changes to the schedule. </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Attends weekly clinical conferences. </a:t>
            </a:r>
          </a:p>
          <a:p>
            <a:pPr marL="0" indent="0">
              <a:lnSpc>
                <a:spcPct val="110000"/>
              </a:lnSpc>
              <a:buNone/>
            </a:pPr>
            <a:r>
              <a:rPr lang="en-US" sz="2800" b="1" dirty="0">
                <a:latin typeface="ITC Franklin Gothic Std Bk Cd"/>
                <a:cs typeface="ITC Franklin Gothic Std Bk Cd"/>
              </a:rPr>
              <a:t>Participates in evaluation processes</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 Evaluates self using established tools as well as reflective practice. </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Provides feedback about the preceptor and clinical learning site.</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Attends midterm and final evaluation conferences with the clinical faculty.</a:t>
            </a:r>
          </a:p>
          <a:p>
            <a:pPr>
              <a:lnSpc>
                <a:spcPct val="110000"/>
              </a:lnSpc>
              <a:buFont typeface="Wingdings" panose="05000000000000000000" pitchFamily="2" charset="2"/>
              <a:buChar char="ü"/>
            </a:pPr>
            <a:endParaRPr lang="en-US" dirty="0">
              <a:latin typeface="ITC Franklin Gothic Std Bk Cd"/>
              <a:cs typeface="ITC Franklin Gothic Std Bk Cd"/>
            </a:endParaRPr>
          </a:p>
          <a:p>
            <a:pPr marL="0" indent="0">
              <a:lnSpc>
                <a:spcPct val="110000"/>
              </a:lnSpc>
              <a:buNone/>
            </a:pPr>
            <a:endParaRPr lang="en-US" sz="2800" b="1" dirty="0">
              <a:latin typeface="ITC Franklin Gothic Std Bk Cd"/>
              <a:cs typeface="ITC Franklin Gothic Std Bk Cd"/>
            </a:endParaRPr>
          </a:p>
        </p:txBody>
      </p:sp>
    </p:spTree>
    <p:extLst>
      <p:ext uri="{BB962C8B-B14F-4D97-AF65-F5344CB8AC3E}">
        <p14:creationId xmlns:p14="http://schemas.microsoft.com/office/powerpoint/2010/main" val="369110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7471-6C71-EDC7-5E56-3AFCC312E354}"/>
              </a:ext>
            </a:extLst>
          </p:cNvPr>
          <p:cNvSpPr>
            <a:spLocks noGrp="1"/>
          </p:cNvSpPr>
          <p:nvPr>
            <p:ph type="title"/>
          </p:nvPr>
        </p:nvSpPr>
        <p:spPr/>
        <p:txBody>
          <a:bodyPr/>
          <a:lstStyle/>
          <a:p>
            <a:r>
              <a:rPr lang="en-US" dirty="0"/>
              <a:t>Clinical Schedules</a:t>
            </a:r>
          </a:p>
        </p:txBody>
      </p:sp>
      <p:sp>
        <p:nvSpPr>
          <p:cNvPr id="4" name="Content Placeholder 3">
            <a:extLst>
              <a:ext uri="{FF2B5EF4-FFF2-40B4-BE49-F238E27FC236}">
                <a16:creationId xmlns:a16="http://schemas.microsoft.com/office/drawing/2014/main" id="{961FF97E-727A-92A5-B76E-E284DBF5A1A0}"/>
              </a:ext>
            </a:extLst>
          </p:cNvPr>
          <p:cNvSpPr>
            <a:spLocks noGrp="1"/>
          </p:cNvSpPr>
          <p:nvPr>
            <p:ph sz="quarter" idx="14"/>
          </p:nvPr>
        </p:nvSpPr>
        <p:spPr>
          <a:xfrm>
            <a:off x="698642" y="2247339"/>
            <a:ext cx="6676941" cy="3648964"/>
          </a:xfrm>
        </p:spPr>
        <p:txBody>
          <a:bodyPr>
            <a:normAutofit/>
          </a:bodyPr>
          <a:lstStyle/>
          <a:p>
            <a:pPr marL="342900" indent="-342900">
              <a:buFont typeface="Arial" panose="020B0604020202020204" pitchFamily="34" charset="0"/>
              <a:buChar char="•"/>
            </a:pPr>
            <a:r>
              <a:rPr lang="en-US" b="0" dirty="0"/>
              <a:t>The student develops the clinical schedule based on the preceptor’s established work schedule.</a:t>
            </a:r>
          </a:p>
          <a:p>
            <a:pPr marL="342900" indent="-342900">
              <a:buFont typeface="Arial" panose="020B0604020202020204" pitchFamily="34" charset="0"/>
              <a:buChar char="•"/>
            </a:pPr>
            <a:r>
              <a:rPr lang="en-US" b="0" dirty="0"/>
              <a:t>Faculty must have advance notice of the student’s schedule. The student is responsible for sharing the schedule with faculty.</a:t>
            </a:r>
          </a:p>
          <a:p>
            <a:pPr marL="342900" indent="-342900">
              <a:buFont typeface="Arial" panose="020B0604020202020204" pitchFamily="34" charset="0"/>
              <a:buChar char="•"/>
            </a:pPr>
            <a:r>
              <a:rPr lang="en-US" b="0" dirty="0"/>
              <a:t>Students generally begin shifts when the preceptor begins the shift and stay for 8 or 12 hours as negotiated.</a:t>
            </a:r>
          </a:p>
        </p:txBody>
      </p:sp>
      <p:pic>
        <p:nvPicPr>
          <p:cNvPr id="20" name="Picture Placeholder 19">
            <a:extLst>
              <a:ext uri="{FF2B5EF4-FFF2-40B4-BE49-F238E27FC236}">
                <a16:creationId xmlns:a16="http://schemas.microsoft.com/office/drawing/2014/main" id="{37050323-8041-48A5-98EE-F2B52CA6AA2E}"/>
              </a:ext>
            </a:extLst>
          </p:cNvPr>
          <p:cNvPicPr>
            <a:picLocks noGrp="1" noChangeAspect="1"/>
          </p:cNvPicPr>
          <p:nvPr>
            <p:ph type="pic" sz="quarter" idx="13"/>
          </p:nvPr>
        </p:nvPicPr>
        <p:blipFill>
          <a:blip r:embed="rId3"/>
          <a:srcRect l="20556" r="20556"/>
          <a:stretch>
            <a:fillRect/>
          </a:stretch>
        </p:blipFill>
        <p:spPr/>
      </p:pic>
    </p:spTree>
    <p:extLst>
      <p:ext uri="{BB962C8B-B14F-4D97-AF65-F5344CB8AC3E}">
        <p14:creationId xmlns:p14="http://schemas.microsoft.com/office/powerpoint/2010/main" val="4126601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631C-9583-4883-ACA5-70B1B8CEB099}"/>
              </a:ext>
            </a:extLst>
          </p:cNvPr>
          <p:cNvSpPr>
            <a:spLocks noGrp="1"/>
          </p:cNvSpPr>
          <p:nvPr>
            <p:ph type="title"/>
          </p:nvPr>
        </p:nvSpPr>
        <p:spPr/>
        <p:txBody>
          <a:bodyPr/>
          <a:lstStyle/>
          <a:p>
            <a:r>
              <a:rPr lang="en-US" sz="2800" dirty="0"/>
              <a:t>Professional standards for Students</a:t>
            </a:r>
            <a:r>
              <a:rPr lang="en-US" dirty="0"/>
              <a:t>:</a:t>
            </a:r>
          </a:p>
        </p:txBody>
      </p:sp>
      <p:sp>
        <p:nvSpPr>
          <p:cNvPr id="4" name="Content Placeholder 3">
            <a:extLst>
              <a:ext uri="{FF2B5EF4-FFF2-40B4-BE49-F238E27FC236}">
                <a16:creationId xmlns:a16="http://schemas.microsoft.com/office/drawing/2014/main" id="{66E67A3E-7624-46DD-8C68-DC48987D01CB}"/>
              </a:ext>
            </a:extLst>
          </p:cNvPr>
          <p:cNvSpPr>
            <a:spLocks noGrp="1"/>
          </p:cNvSpPr>
          <p:nvPr>
            <p:ph sz="quarter" idx="14"/>
          </p:nvPr>
        </p:nvSpPr>
        <p:spPr>
          <a:xfrm>
            <a:off x="698643" y="2092992"/>
            <a:ext cx="5964916" cy="354657"/>
          </a:xfrm>
        </p:spPr>
        <p:txBody>
          <a:bodyPr>
            <a:normAutofit fontScale="92500" lnSpcReduction="20000"/>
          </a:bodyPr>
          <a:lstStyle/>
          <a:p>
            <a:pPr marL="342900" indent="-342900">
              <a:buFont typeface="Arial" panose="020B0604020202020204" pitchFamily="34" charset="0"/>
              <a:buChar char="•"/>
            </a:pPr>
            <a:r>
              <a:rPr lang="en-US" dirty="0"/>
              <a:t>Preparedness</a:t>
            </a:r>
          </a:p>
        </p:txBody>
      </p:sp>
      <p:sp>
        <p:nvSpPr>
          <p:cNvPr id="5" name="Content Placeholder 4">
            <a:extLst>
              <a:ext uri="{FF2B5EF4-FFF2-40B4-BE49-F238E27FC236}">
                <a16:creationId xmlns:a16="http://schemas.microsoft.com/office/drawing/2014/main" id="{BC243324-F965-4616-8138-3AD80AFEDF5B}"/>
              </a:ext>
            </a:extLst>
          </p:cNvPr>
          <p:cNvSpPr>
            <a:spLocks noGrp="1"/>
          </p:cNvSpPr>
          <p:nvPr>
            <p:ph sz="quarter" idx="15"/>
          </p:nvPr>
        </p:nvSpPr>
        <p:spPr>
          <a:xfrm>
            <a:off x="698642" y="2613396"/>
            <a:ext cx="3862847" cy="354657"/>
          </a:xfrm>
        </p:spPr>
        <p:txBody>
          <a:bodyPr>
            <a:normAutofit fontScale="92500" lnSpcReduction="20000"/>
          </a:bodyPr>
          <a:lstStyle/>
          <a:p>
            <a:pPr marL="342900" indent="-342900">
              <a:buFont typeface="Arial" panose="020B0604020202020204" pitchFamily="34" charset="0"/>
              <a:buChar char="•"/>
            </a:pPr>
            <a:r>
              <a:rPr lang="en-US" dirty="0"/>
              <a:t>Attendance &amp; Punctuality</a:t>
            </a:r>
          </a:p>
        </p:txBody>
      </p:sp>
      <p:sp>
        <p:nvSpPr>
          <p:cNvPr id="6" name="Content Placeholder 5">
            <a:extLst>
              <a:ext uri="{FF2B5EF4-FFF2-40B4-BE49-F238E27FC236}">
                <a16:creationId xmlns:a16="http://schemas.microsoft.com/office/drawing/2014/main" id="{B82EB97B-3075-4AD9-9238-72444052D411}"/>
              </a:ext>
            </a:extLst>
          </p:cNvPr>
          <p:cNvSpPr>
            <a:spLocks noGrp="1"/>
          </p:cNvSpPr>
          <p:nvPr>
            <p:ph sz="quarter" idx="16"/>
          </p:nvPr>
        </p:nvSpPr>
        <p:spPr>
          <a:xfrm>
            <a:off x="698643" y="3133800"/>
            <a:ext cx="4756226" cy="354657"/>
          </a:xfrm>
        </p:spPr>
        <p:txBody>
          <a:bodyPr>
            <a:normAutofit fontScale="85000" lnSpcReduction="10000"/>
          </a:bodyPr>
          <a:lstStyle/>
          <a:p>
            <a:pPr marL="342900" indent="-342900">
              <a:buFont typeface="Arial" panose="020B0604020202020204" pitchFamily="34" charset="0"/>
              <a:buChar char="•"/>
            </a:pPr>
            <a:r>
              <a:rPr lang="en-US" dirty="0"/>
              <a:t>Professional Demeanor &amp; Engagement</a:t>
            </a:r>
          </a:p>
        </p:txBody>
      </p:sp>
      <p:sp>
        <p:nvSpPr>
          <p:cNvPr id="7" name="Content Placeholder 6">
            <a:extLst>
              <a:ext uri="{FF2B5EF4-FFF2-40B4-BE49-F238E27FC236}">
                <a16:creationId xmlns:a16="http://schemas.microsoft.com/office/drawing/2014/main" id="{4C3C9871-513A-4F0D-93F6-F6512B90D1E7}"/>
              </a:ext>
            </a:extLst>
          </p:cNvPr>
          <p:cNvSpPr>
            <a:spLocks noGrp="1"/>
          </p:cNvSpPr>
          <p:nvPr>
            <p:ph sz="quarter" idx="17"/>
          </p:nvPr>
        </p:nvSpPr>
        <p:spPr>
          <a:xfrm>
            <a:off x="698643" y="3654204"/>
            <a:ext cx="5197660" cy="354657"/>
          </a:xfrm>
        </p:spPr>
        <p:txBody>
          <a:bodyPr>
            <a:normAutofit fontScale="92500" lnSpcReduction="20000"/>
          </a:bodyPr>
          <a:lstStyle/>
          <a:p>
            <a:pPr marL="342900" indent="-342900">
              <a:buFont typeface="Arial" panose="020B0604020202020204" pitchFamily="34" charset="0"/>
              <a:buChar char="•"/>
            </a:pPr>
            <a:r>
              <a:rPr lang="en-US" dirty="0"/>
              <a:t>Legal &amp; Personal Limits</a:t>
            </a:r>
          </a:p>
        </p:txBody>
      </p:sp>
      <p:pic>
        <p:nvPicPr>
          <p:cNvPr id="20" name="Picture Placeholder 19">
            <a:extLst>
              <a:ext uri="{FF2B5EF4-FFF2-40B4-BE49-F238E27FC236}">
                <a16:creationId xmlns:a16="http://schemas.microsoft.com/office/drawing/2014/main" id="{9AA70EA3-6680-4AE9-B5E8-062EAC082C65}"/>
              </a:ext>
            </a:extLst>
          </p:cNvPr>
          <p:cNvPicPr>
            <a:picLocks noGrp="1" noChangeAspect="1"/>
          </p:cNvPicPr>
          <p:nvPr>
            <p:ph type="pic" sz="quarter" idx="13"/>
          </p:nvPr>
        </p:nvPicPr>
        <p:blipFill>
          <a:blip r:embed="rId2"/>
          <a:srcRect l="20556" r="20556"/>
          <a:stretch>
            <a:fillRect/>
          </a:stretch>
        </p:blipFill>
        <p:spPr/>
      </p:pic>
    </p:spTree>
    <p:extLst>
      <p:ext uri="{BB962C8B-B14F-4D97-AF65-F5344CB8AC3E}">
        <p14:creationId xmlns:p14="http://schemas.microsoft.com/office/powerpoint/2010/main" val="241446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B467-FA8C-F345-F090-4D139123CBA8}"/>
              </a:ext>
            </a:extLst>
          </p:cNvPr>
          <p:cNvSpPr>
            <a:spLocks noGrp="1"/>
          </p:cNvSpPr>
          <p:nvPr>
            <p:ph type="title"/>
          </p:nvPr>
        </p:nvSpPr>
        <p:spPr>
          <a:xfrm>
            <a:off x="1088135" y="991817"/>
            <a:ext cx="10315589" cy="1431664"/>
          </a:xfrm>
        </p:spPr>
        <p:txBody>
          <a:bodyPr>
            <a:normAutofit/>
          </a:bodyPr>
          <a:lstStyle/>
          <a:p>
            <a:r>
              <a:rPr lang="en-US" sz="5400" dirty="0"/>
              <a:t>Preparedness</a:t>
            </a:r>
          </a:p>
        </p:txBody>
      </p:sp>
      <p:sp>
        <p:nvSpPr>
          <p:cNvPr id="4" name="Text">
            <a:extLst>
              <a:ext uri="{FF2B5EF4-FFF2-40B4-BE49-F238E27FC236}">
                <a16:creationId xmlns:a16="http://schemas.microsoft.com/office/drawing/2014/main" id="{B0532223-73D3-C002-B0BA-101FCA5F55E6}"/>
              </a:ext>
            </a:extLst>
          </p:cNvPr>
          <p:cNvSpPr>
            <a:spLocks noGrp="1"/>
          </p:cNvSpPr>
          <p:nvPr>
            <p:ph sz="quarter" idx="11"/>
          </p:nvPr>
        </p:nvSpPr>
        <p:spPr>
          <a:xfrm>
            <a:off x="1088135" y="2816773"/>
            <a:ext cx="9964040" cy="3236366"/>
          </a:xfrm>
        </p:spPr>
        <p:txBody>
          <a:bodyPr>
            <a:normAutofit fontScale="92500" lnSpcReduction="10000"/>
          </a:bodyPr>
          <a:lstStyle/>
          <a:p>
            <a:pPr marL="457200" indent="-457200">
              <a:lnSpc>
                <a:spcPct val="110000"/>
              </a:lnSpc>
              <a:buFont typeface="Wingdings" panose="05000000000000000000" pitchFamily="2" charset="2"/>
              <a:buChar char="ü"/>
            </a:pPr>
            <a:r>
              <a:rPr lang="en-US" dirty="0">
                <a:latin typeface="ITC Franklin Gothic Std Bk Cd"/>
                <a:cs typeface="ITC Franklin Gothic Std Bk Cd"/>
              </a:rPr>
              <a:t>The student is consistently prepared to engage in clinical nursing activities. </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Preparation includes physical, emotional, cognitive, and material readiness to enter the clinical setting in order to apply principles and skills already learned, as well as expand knowledge and skill acquisition. </a:t>
            </a:r>
          </a:p>
          <a:p>
            <a:pPr marL="457200" indent="-457200">
              <a:lnSpc>
                <a:spcPct val="110000"/>
              </a:lnSpc>
              <a:buFont typeface="Wingdings" panose="05000000000000000000" pitchFamily="2" charset="2"/>
              <a:buChar char="ü"/>
            </a:pPr>
            <a:r>
              <a:rPr lang="en-US" dirty="0">
                <a:latin typeface="ITC Franklin Gothic Std Bk Cd"/>
                <a:cs typeface="ITC Franklin Gothic Std Bk Cd"/>
              </a:rPr>
              <a:t>Preparedness includes being </a:t>
            </a:r>
            <a:r>
              <a:rPr lang="en-US" b="1" i="1" dirty="0">
                <a:latin typeface="ITC Franklin Gothic Std Bk Cd"/>
                <a:cs typeface="ITC Franklin Gothic Std Bk Cd"/>
              </a:rPr>
              <a:t>well rested, nourished, oriented to the setting, </a:t>
            </a:r>
            <a:r>
              <a:rPr lang="en-US" dirty="0">
                <a:latin typeface="ITC Franklin Gothic Std Bk Cd"/>
                <a:cs typeface="ITC Franklin Gothic Std Bk Cd"/>
              </a:rPr>
              <a:t>and with all necessary student sign-in codes available for use.</a:t>
            </a:r>
          </a:p>
          <a:p>
            <a:pPr marL="457200" indent="-457200">
              <a:lnSpc>
                <a:spcPct val="110000"/>
              </a:lnSpc>
              <a:buFont typeface="Wingdings" panose="05000000000000000000" pitchFamily="2" charset="2"/>
              <a:buChar char="ü"/>
            </a:pPr>
            <a:r>
              <a:rPr lang="en-US" dirty="0">
                <a:solidFill>
                  <a:srgbClr val="595959"/>
                </a:solidFill>
                <a:latin typeface="ITC Franklin Gothic Std Bk Cd"/>
                <a:cs typeface="ITC Franklin Gothic Std Bk Cd"/>
              </a:rPr>
              <a:t>The student is professionally attired for </a:t>
            </a:r>
            <a:r>
              <a:rPr lang="en-US" b="1" dirty="0">
                <a:solidFill>
                  <a:srgbClr val="595959"/>
                </a:solidFill>
                <a:latin typeface="ITC Franklin Gothic Std Bk Cd"/>
                <a:cs typeface="ITC Franklin Gothic Std Bk Cd"/>
              </a:rPr>
              <a:t>all experiences </a:t>
            </a:r>
            <a:r>
              <a:rPr lang="en-US" dirty="0">
                <a:solidFill>
                  <a:srgbClr val="595959"/>
                </a:solidFill>
                <a:latin typeface="ITC Franklin Gothic Std Bk Cd"/>
                <a:cs typeface="ITC Franklin Gothic Std Bk Cd"/>
              </a:rPr>
              <a:t>on the unit as delineated by the School of Nursing student uniform policy and the institutional/unit requirements. </a:t>
            </a:r>
          </a:p>
          <a:p>
            <a:pPr marL="457200" indent="-457200">
              <a:lnSpc>
                <a:spcPct val="110000"/>
              </a:lnSpc>
              <a:buFont typeface="Wingdings" panose="05000000000000000000" pitchFamily="2" charset="2"/>
              <a:buChar char="ü"/>
            </a:pPr>
            <a:r>
              <a:rPr lang="en-US" dirty="0">
                <a:solidFill>
                  <a:srgbClr val="595959"/>
                </a:solidFill>
                <a:latin typeface="ITC Franklin Gothic Std Bk Cd"/>
                <a:cs typeface="ITC Franklin Gothic Std Bk Cd"/>
              </a:rPr>
              <a:t>The hospital and/or student ID and lab coat is required whenever entering the clinical environment.  </a:t>
            </a:r>
            <a:endParaRPr lang="en-US" dirty="0">
              <a:solidFill>
                <a:srgbClr val="17375E"/>
              </a:solidFill>
              <a:latin typeface="ITC Franklin Gothic Std Bk Cd"/>
              <a:cs typeface="ITC Franklin Gothic Std Bk Cd"/>
            </a:endParaRPr>
          </a:p>
          <a:p>
            <a:pPr marL="457200" indent="-457200">
              <a:lnSpc>
                <a:spcPct val="110000"/>
              </a:lnSpc>
              <a:buFont typeface="Wingdings" panose="05000000000000000000" pitchFamily="2" charset="2"/>
              <a:buChar char="ü"/>
            </a:pPr>
            <a:endParaRPr lang="en-US" dirty="0">
              <a:latin typeface="ITC Franklin Gothic Std Bk Cd"/>
              <a:cs typeface="ITC Franklin Gothic Std Bk Cd"/>
            </a:endParaRPr>
          </a:p>
        </p:txBody>
      </p:sp>
    </p:spTree>
    <p:extLst>
      <p:ext uri="{BB962C8B-B14F-4D97-AF65-F5344CB8AC3E}">
        <p14:creationId xmlns:p14="http://schemas.microsoft.com/office/powerpoint/2010/main" val="395192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B467-FA8C-F345-F090-4D139123CBA8}"/>
              </a:ext>
            </a:extLst>
          </p:cNvPr>
          <p:cNvSpPr>
            <a:spLocks noGrp="1"/>
          </p:cNvSpPr>
          <p:nvPr>
            <p:ph type="title"/>
          </p:nvPr>
        </p:nvSpPr>
        <p:spPr>
          <a:xfrm>
            <a:off x="1088135" y="991817"/>
            <a:ext cx="10315589" cy="1431664"/>
          </a:xfrm>
        </p:spPr>
        <p:txBody>
          <a:bodyPr>
            <a:normAutofit/>
          </a:bodyPr>
          <a:lstStyle/>
          <a:p>
            <a:r>
              <a:rPr lang="en-US" sz="5400" dirty="0"/>
              <a:t>Attendance &amp; Punctuality</a:t>
            </a:r>
          </a:p>
        </p:txBody>
      </p:sp>
      <p:sp>
        <p:nvSpPr>
          <p:cNvPr id="4" name="Text">
            <a:extLst>
              <a:ext uri="{FF2B5EF4-FFF2-40B4-BE49-F238E27FC236}">
                <a16:creationId xmlns:a16="http://schemas.microsoft.com/office/drawing/2014/main" id="{B0532223-73D3-C002-B0BA-101FCA5F55E6}"/>
              </a:ext>
            </a:extLst>
          </p:cNvPr>
          <p:cNvSpPr>
            <a:spLocks noGrp="1"/>
          </p:cNvSpPr>
          <p:nvPr>
            <p:ph sz="quarter" idx="11"/>
          </p:nvPr>
        </p:nvSpPr>
        <p:spPr>
          <a:xfrm>
            <a:off x="1088135" y="2816773"/>
            <a:ext cx="9964040" cy="3236366"/>
          </a:xfrm>
        </p:spPr>
        <p:txBody>
          <a:bodyPr>
            <a:normAutofit/>
          </a:bodyPr>
          <a:lstStyle/>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The student arrives in advance of the scheduled time for all clinical conferences and clinical learning experiences. </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The student is present for each clinical experience arranged. </a:t>
            </a:r>
          </a:p>
          <a:p>
            <a:pPr marL="457200" indent="-457200">
              <a:lnSpc>
                <a:spcPct val="110000"/>
              </a:lnSpc>
              <a:buFont typeface="Wingdings" panose="05000000000000000000" pitchFamily="2" charset="2"/>
              <a:buChar char="ü"/>
            </a:pPr>
            <a:r>
              <a:rPr lang="en-US" sz="2400" b="1" i="1" dirty="0">
                <a:latin typeface="ITC Franklin Gothic Std Bk Cd"/>
                <a:cs typeface="ITC Franklin Gothic Std Bk Cd"/>
              </a:rPr>
              <a:t>Absences</a:t>
            </a:r>
            <a:r>
              <a:rPr lang="en-US" sz="2400" dirty="0">
                <a:latin typeface="ITC Franklin Gothic Std Bk Cd"/>
                <a:cs typeface="ITC Franklin Gothic Std Bk Cd"/>
              </a:rPr>
              <a:t>: In the event of serious illness, the student must inform the clinical faculty, preceptor, and unit according to the specific clinical faculty, preceptor, and unit guidelines prior to the start of the clinical day.  </a:t>
            </a:r>
          </a:p>
          <a:p>
            <a:pPr marL="0" indent="0">
              <a:lnSpc>
                <a:spcPct val="110000"/>
              </a:lnSpc>
              <a:buNone/>
            </a:pPr>
            <a:endParaRPr lang="en-US" dirty="0">
              <a:latin typeface="ITC Franklin Gothic Std Bk Cd"/>
              <a:cs typeface="ITC Franklin Gothic Std Bk Cd"/>
            </a:endParaRPr>
          </a:p>
        </p:txBody>
      </p:sp>
    </p:spTree>
    <p:extLst>
      <p:ext uri="{BB962C8B-B14F-4D97-AF65-F5344CB8AC3E}">
        <p14:creationId xmlns:p14="http://schemas.microsoft.com/office/powerpoint/2010/main" val="224774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B467-FA8C-F345-F090-4D139123CBA8}"/>
              </a:ext>
            </a:extLst>
          </p:cNvPr>
          <p:cNvSpPr>
            <a:spLocks noGrp="1"/>
          </p:cNvSpPr>
          <p:nvPr>
            <p:ph type="title"/>
          </p:nvPr>
        </p:nvSpPr>
        <p:spPr>
          <a:xfrm>
            <a:off x="1088135" y="991817"/>
            <a:ext cx="10315589" cy="1431664"/>
          </a:xfrm>
        </p:spPr>
        <p:txBody>
          <a:bodyPr>
            <a:normAutofit/>
          </a:bodyPr>
          <a:lstStyle/>
          <a:p>
            <a:r>
              <a:rPr lang="en-US" sz="5400" dirty="0"/>
              <a:t>Professional Demeanor &amp; Engagement</a:t>
            </a:r>
          </a:p>
        </p:txBody>
      </p:sp>
      <p:sp>
        <p:nvSpPr>
          <p:cNvPr id="4" name="Text">
            <a:extLst>
              <a:ext uri="{FF2B5EF4-FFF2-40B4-BE49-F238E27FC236}">
                <a16:creationId xmlns:a16="http://schemas.microsoft.com/office/drawing/2014/main" id="{B0532223-73D3-C002-B0BA-101FCA5F55E6}"/>
              </a:ext>
            </a:extLst>
          </p:cNvPr>
          <p:cNvSpPr>
            <a:spLocks noGrp="1"/>
          </p:cNvSpPr>
          <p:nvPr>
            <p:ph sz="quarter" idx="11"/>
          </p:nvPr>
        </p:nvSpPr>
        <p:spPr>
          <a:xfrm>
            <a:off x="1088134" y="2816773"/>
            <a:ext cx="10630899" cy="3689130"/>
          </a:xfrm>
        </p:spPr>
        <p:txBody>
          <a:bodyPr>
            <a:normAutofit fontScale="92500" lnSpcReduction="20000"/>
          </a:bodyPr>
          <a:lstStyle/>
          <a:p>
            <a:pPr marL="457200" indent="-457200">
              <a:lnSpc>
                <a:spcPct val="130000"/>
              </a:lnSpc>
              <a:buFont typeface="Wingdings" panose="05000000000000000000" pitchFamily="2" charset="2"/>
              <a:buChar char="ü"/>
            </a:pPr>
            <a:r>
              <a:rPr lang="en-US" sz="2400" dirty="0">
                <a:latin typeface="ITC Franklin Gothic Std Bk Cd"/>
              </a:rPr>
              <a:t>The student maintains a professional demeanor during all clinical preparation and care experiences. </a:t>
            </a:r>
          </a:p>
          <a:p>
            <a:pPr marL="457200" indent="-457200">
              <a:lnSpc>
                <a:spcPct val="130000"/>
              </a:lnSpc>
              <a:buFont typeface="Wingdings" panose="05000000000000000000" pitchFamily="2" charset="2"/>
              <a:buChar char="ü"/>
            </a:pPr>
            <a:r>
              <a:rPr lang="en-US" sz="2400" dirty="0">
                <a:latin typeface="ITC Franklin Gothic Std Bk Cd"/>
              </a:rPr>
              <a:t>The student exhibits professional interpersonal communication skills with patients, families, health care team members, faculty, and peers at all times.</a:t>
            </a:r>
          </a:p>
          <a:p>
            <a:pPr marL="457200" indent="-457200">
              <a:lnSpc>
                <a:spcPct val="130000"/>
              </a:lnSpc>
              <a:buFont typeface="Wingdings" panose="05000000000000000000" pitchFamily="2" charset="2"/>
              <a:buChar char="ü"/>
            </a:pPr>
            <a:r>
              <a:rPr lang="en-US" sz="2400" dirty="0">
                <a:latin typeface="ITC Franklin Gothic Std Bk Cd"/>
              </a:rPr>
              <a:t>The student does not bring personal issues into the clinical experiences.</a:t>
            </a:r>
          </a:p>
          <a:p>
            <a:pPr marL="457200" indent="-457200">
              <a:lnSpc>
                <a:spcPct val="130000"/>
              </a:lnSpc>
              <a:buFont typeface="Wingdings" panose="05000000000000000000" pitchFamily="2" charset="2"/>
              <a:buChar char="ü"/>
            </a:pPr>
            <a:r>
              <a:rPr lang="en-US" sz="2400" dirty="0">
                <a:latin typeface="ITC Franklin Gothic Std Bk Cd"/>
              </a:rPr>
              <a:t>The student maintains professional boundaries at all times.</a:t>
            </a:r>
          </a:p>
          <a:p>
            <a:pPr marL="457200" indent="-457200">
              <a:lnSpc>
                <a:spcPct val="130000"/>
              </a:lnSpc>
              <a:buFont typeface="Wingdings" panose="05000000000000000000" pitchFamily="2" charset="2"/>
              <a:buChar char="ü"/>
            </a:pPr>
            <a:r>
              <a:rPr lang="en-US" sz="2400" dirty="0">
                <a:latin typeface="ITC Franklin Gothic Std Bk Cd"/>
              </a:rPr>
              <a:t>The student demonstrates compassion towards self and others.</a:t>
            </a:r>
          </a:p>
          <a:p>
            <a:pPr marL="457200" indent="-457200">
              <a:lnSpc>
                <a:spcPct val="130000"/>
              </a:lnSpc>
              <a:buFont typeface="Wingdings" panose="05000000000000000000" pitchFamily="2" charset="2"/>
              <a:buChar char="ü"/>
            </a:pPr>
            <a:r>
              <a:rPr lang="en-US" sz="2400" dirty="0">
                <a:latin typeface="ITC Franklin Gothic Std Bk Cd"/>
              </a:rPr>
              <a:t>The student is responsible for timely submission of clinical assignments and respective electronic documentation.</a:t>
            </a:r>
          </a:p>
        </p:txBody>
      </p:sp>
    </p:spTree>
    <p:extLst>
      <p:ext uri="{BB962C8B-B14F-4D97-AF65-F5344CB8AC3E}">
        <p14:creationId xmlns:p14="http://schemas.microsoft.com/office/powerpoint/2010/main" val="2959706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B467-FA8C-F345-F090-4D139123CBA8}"/>
              </a:ext>
            </a:extLst>
          </p:cNvPr>
          <p:cNvSpPr>
            <a:spLocks noGrp="1"/>
          </p:cNvSpPr>
          <p:nvPr>
            <p:ph type="title"/>
          </p:nvPr>
        </p:nvSpPr>
        <p:spPr>
          <a:xfrm>
            <a:off x="1088135" y="991817"/>
            <a:ext cx="10315589" cy="1431664"/>
          </a:xfrm>
        </p:spPr>
        <p:txBody>
          <a:bodyPr>
            <a:normAutofit/>
          </a:bodyPr>
          <a:lstStyle/>
          <a:p>
            <a:r>
              <a:rPr lang="en-US" sz="5400" dirty="0"/>
              <a:t>Legal &amp; Personal Limits</a:t>
            </a:r>
          </a:p>
        </p:txBody>
      </p:sp>
      <p:sp>
        <p:nvSpPr>
          <p:cNvPr id="4" name="Text">
            <a:extLst>
              <a:ext uri="{FF2B5EF4-FFF2-40B4-BE49-F238E27FC236}">
                <a16:creationId xmlns:a16="http://schemas.microsoft.com/office/drawing/2014/main" id="{B0532223-73D3-C002-B0BA-101FCA5F55E6}"/>
              </a:ext>
            </a:extLst>
          </p:cNvPr>
          <p:cNvSpPr>
            <a:spLocks noGrp="1"/>
          </p:cNvSpPr>
          <p:nvPr>
            <p:ph sz="quarter" idx="11"/>
          </p:nvPr>
        </p:nvSpPr>
        <p:spPr>
          <a:xfrm>
            <a:off x="1088134" y="2816773"/>
            <a:ext cx="10630899" cy="3689130"/>
          </a:xfrm>
        </p:spPr>
        <p:txBody>
          <a:bodyPr>
            <a:normAutofit fontScale="85000" lnSpcReduction="20000"/>
          </a:bodyPr>
          <a:lstStyle/>
          <a:p>
            <a:pPr marL="0" indent="0">
              <a:lnSpc>
                <a:spcPct val="110000"/>
              </a:lnSpc>
              <a:buNone/>
            </a:pPr>
            <a:r>
              <a:rPr lang="en-US" sz="2800" dirty="0">
                <a:latin typeface="ITC Franklin Gothic Std Bk Cd"/>
                <a:cs typeface="ITC Franklin Gothic Std Bk Cd"/>
              </a:rPr>
              <a:t>The student:</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Recognizes and functions within legal and personal limits as a student. </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Seeks help appropriately to deliver care. </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Maximizes clinical time and resources to advance clinical knowledge and skills.</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Recognizes learning needs and actively seeks to fulfill identified learning needs outside of clinical (consultation with the preceptor, clinical faculty, or time in the simulated learning lab). </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Maintains accountability for all actions. </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Uses clinical time to focus on and enhance learning. </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Recognizes when clinical learning opportunities are decreased (fatigue, quiet unit, </a:t>
            </a:r>
            <a:r>
              <a:rPr lang="en-US" sz="2400" dirty="0" err="1">
                <a:latin typeface="ITC Franklin Gothic Std Bk Cd"/>
                <a:cs typeface="ITC Franklin Gothic Std Bk Cd"/>
              </a:rPr>
              <a:t>etc</a:t>
            </a:r>
            <a:r>
              <a:rPr lang="en-US" sz="2400" dirty="0">
                <a:latin typeface="ITC Franklin Gothic Std Bk Cd"/>
                <a:cs typeface="ITC Franklin Gothic Std Bk Cd"/>
              </a:rPr>
              <a:t>) and reschedules time with the preceptor appropriately.</a:t>
            </a:r>
          </a:p>
          <a:p>
            <a:pPr marL="457200" indent="-457200">
              <a:lnSpc>
                <a:spcPct val="110000"/>
              </a:lnSpc>
              <a:buFont typeface="Wingdings" panose="05000000000000000000" pitchFamily="2" charset="2"/>
              <a:buChar char="ü"/>
            </a:pPr>
            <a:r>
              <a:rPr lang="en-US" sz="2400" dirty="0">
                <a:latin typeface="ITC Franklin Gothic Std Bk Cd"/>
                <a:cs typeface="ITC Franklin Gothic Std Bk Cd"/>
              </a:rPr>
              <a:t>Maintains confidentiality.  </a:t>
            </a:r>
          </a:p>
        </p:txBody>
      </p:sp>
    </p:spTree>
    <p:extLst>
      <p:ext uri="{BB962C8B-B14F-4D97-AF65-F5344CB8AC3E}">
        <p14:creationId xmlns:p14="http://schemas.microsoft.com/office/powerpoint/2010/main" val="86684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7471-6C71-EDC7-5E56-3AFCC312E354}"/>
              </a:ext>
            </a:extLst>
          </p:cNvPr>
          <p:cNvSpPr>
            <a:spLocks noGrp="1"/>
          </p:cNvSpPr>
          <p:nvPr>
            <p:ph type="title"/>
          </p:nvPr>
        </p:nvSpPr>
        <p:spPr/>
        <p:txBody>
          <a:bodyPr/>
          <a:lstStyle/>
          <a:p>
            <a:r>
              <a:rPr lang="en-US" dirty="0"/>
              <a:t>CONTENTS</a:t>
            </a:r>
          </a:p>
        </p:txBody>
      </p:sp>
      <p:sp>
        <p:nvSpPr>
          <p:cNvPr id="4" name="Content Placeholder 3">
            <a:extLst>
              <a:ext uri="{FF2B5EF4-FFF2-40B4-BE49-F238E27FC236}">
                <a16:creationId xmlns:a16="http://schemas.microsoft.com/office/drawing/2014/main" id="{961FF97E-727A-92A5-B76E-E284DBF5A1A0}"/>
              </a:ext>
            </a:extLst>
          </p:cNvPr>
          <p:cNvSpPr>
            <a:spLocks noGrp="1"/>
          </p:cNvSpPr>
          <p:nvPr>
            <p:ph sz="quarter" idx="14"/>
          </p:nvPr>
        </p:nvSpPr>
        <p:spPr>
          <a:xfrm>
            <a:off x="698642" y="2247339"/>
            <a:ext cx="7108330" cy="450656"/>
          </a:xfrm>
        </p:spPr>
        <p:txBody>
          <a:bodyPr>
            <a:normAutofit/>
          </a:bodyPr>
          <a:lstStyle/>
          <a:p>
            <a:pPr marL="342900" indent="-342900">
              <a:buFont typeface="Arial" panose="020B0604020202020204" pitchFamily="34" charset="0"/>
              <a:buChar char="•"/>
            </a:pPr>
            <a:r>
              <a:rPr lang="en-US" dirty="0"/>
              <a:t>Virginia Board of Nursing Regulations  </a:t>
            </a:r>
          </a:p>
        </p:txBody>
      </p:sp>
      <p:sp>
        <p:nvSpPr>
          <p:cNvPr id="6" name="Content Placeholder 5">
            <a:extLst>
              <a:ext uri="{FF2B5EF4-FFF2-40B4-BE49-F238E27FC236}">
                <a16:creationId xmlns:a16="http://schemas.microsoft.com/office/drawing/2014/main" id="{95838314-927E-6037-5163-67320BB48FE9}"/>
              </a:ext>
            </a:extLst>
          </p:cNvPr>
          <p:cNvSpPr>
            <a:spLocks noGrp="1"/>
          </p:cNvSpPr>
          <p:nvPr>
            <p:ph sz="quarter" idx="16"/>
          </p:nvPr>
        </p:nvSpPr>
        <p:spPr>
          <a:xfrm>
            <a:off x="698642" y="2810049"/>
            <a:ext cx="7108330" cy="736175"/>
          </a:xfrm>
        </p:spPr>
        <p:txBody>
          <a:bodyPr>
            <a:normAutofit lnSpcReduction="10000"/>
          </a:bodyPr>
          <a:lstStyle/>
          <a:p>
            <a:pPr marL="342900" indent="-342900">
              <a:buFont typeface="Arial" panose="020B0604020202020204" pitchFamily="34" charset="0"/>
              <a:buChar char="•"/>
            </a:pPr>
            <a:r>
              <a:rPr lang="en-US" dirty="0"/>
              <a:t>Roles &amp; Responsibilities for Course Faculty, Clinical Faculty, Students, &amp; Preceptors</a:t>
            </a:r>
          </a:p>
        </p:txBody>
      </p:sp>
      <p:sp>
        <p:nvSpPr>
          <p:cNvPr id="7" name="Content Placeholder 6">
            <a:extLst>
              <a:ext uri="{FF2B5EF4-FFF2-40B4-BE49-F238E27FC236}">
                <a16:creationId xmlns:a16="http://schemas.microsoft.com/office/drawing/2014/main" id="{1F92469A-F288-56D2-1337-E69432FE82CF}"/>
              </a:ext>
            </a:extLst>
          </p:cNvPr>
          <p:cNvSpPr>
            <a:spLocks noGrp="1"/>
          </p:cNvSpPr>
          <p:nvPr>
            <p:ph sz="quarter" idx="17"/>
          </p:nvPr>
        </p:nvSpPr>
        <p:spPr>
          <a:xfrm>
            <a:off x="698642" y="3610304"/>
            <a:ext cx="5786241" cy="486503"/>
          </a:xfrm>
        </p:spPr>
        <p:txBody>
          <a:bodyPr>
            <a:normAutofit/>
          </a:bodyPr>
          <a:lstStyle/>
          <a:p>
            <a:pPr marL="342900" indent="-342900">
              <a:buFont typeface="Arial" panose="020B0604020202020204" pitchFamily="34" charset="0"/>
              <a:buChar char="•"/>
            </a:pPr>
            <a:r>
              <a:rPr lang="en-US" dirty="0"/>
              <a:t>Professional Standards for Students </a:t>
            </a:r>
          </a:p>
        </p:txBody>
      </p:sp>
      <p:sp>
        <p:nvSpPr>
          <p:cNvPr id="8" name="Content Placeholder 7">
            <a:extLst>
              <a:ext uri="{FF2B5EF4-FFF2-40B4-BE49-F238E27FC236}">
                <a16:creationId xmlns:a16="http://schemas.microsoft.com/office/drawing/2014/main" id="{8805F609-619C-AF93-270B-81E27F38E9DF}"/>
              </a:ext>
            </a:extLst>
          </p:cNvPr>
          <p:cNvSpPr>
            <a:spLocks noGrp="1"/>
          </p:cNvSpPr>
          <p:nvPr>
            <p:ph sz="quarter" idx="18"/>
          </p:nvPr>
        </p:nvSpPr>
        <p:spPr>
          <a:xfrm>
            <a:off x="698642" y="4156589"/>
            <a:ext cx="7108330" cy="486503"/>
          </a:xfrm>
        </p:spPr>
        <p:txBody>
          <a:bodyPr>
            <a:normAutofit/>
          </a:bodyPr>
          <a:lstStyle/>
          <a:p>
            <a:pPr marL="342900" indent="-342900">
              <a:buFont typeface="Arial" panose="020B0604020202020204" pitchFamily="34" charset="0"/>
              <a:buChar char="•"/>
            </a:pPr>
            <a:r>
              <a:rPr lang="en-US" dirty="0"/>
              <a:t>Getting Started and Phases of the Experience </a:t>
            </a:r>
          </a:p>
        </p:txBody>
      </p:sp>
      <p:pic>
        <p:nvPicPr>
          <p:cNvPr id="19" name="Picture Placeholder 18">
            <a:extLst>
              <a:ext uri="{FF2B5EF4-FFF2-40B4-BE49-F238E27FC236}">
                <a16:creationId xmlns:a16="http://schemas.microsoft.com/office/drawing/2014/main" id="{5D82C2F2-432D-4837-9DFC-B5C4A895B806}"/>
              </a:ext>
            </a:extLst>
          </p:cNvPr>
          <p:cNvPicPr>
            <a:picLocks noGrp="1" noChangeAspect="1"/>
          </p:cNvPicPr>
          <p:nvPr>
            <p:ph type="pic" sz="quarter" idx="13"/>
          </p:nvPr>
        </p:nvPicPr>
        <p:blipFill>
          <a:blip r:embed="rId3"/>
          <a:srcRect l="30361" r="30361"/>
          <a:stretch>
            <a:fillRect/>
          </a:stretch>
        </p:blipFill>
        <p:spPr/>
      </p:pic>
      <p:sp>
        <p:nvSpPr>
          <p:cNvPr id="17" name="Content Placeholder 7">
            <a:extLst>
              <a:ext uri="{FF2B5EF4-FFF2-40B4-BE49-F238E27FC236}">
                <a16:creationId xmlns:a16="http://schemas.microsoft.com/office/drawing/2014/main" id="{51B0C1E9-902C-44D1-B974-FC7112765FD9}"/>
              </a:ext>
            </a:extLst>
          </p:cNvPr>
          <p:cNvSpPr txBox="1">
            <a:spLocks/>
          </p:cNvSpPr>
          <p:nvPr/>
        </p:nvSpPr>
        <p:spPr>
          <a:xfrm>
            <a:off x="698642" y="4643092"/>
            <a:ext cx="7108330" cy="4865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232D4B"/>
                </a:solidFill>
                <a:latin typeface="ITC Franklin Gothic Std Bk Cd" panose="020B05060305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32D4B"/>
                </a:solidFill>
                <a:latin typeface="ITC Franklin Gothic Std Book" panose="020B05040305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32D4B"/>
                </a:solidFill>
                <a:latin typeface="ITC Franklin Gothic Std Book" panose="020B05040305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32D4B"/>
                </a:solidFill>
                <a:latin typeface="ITC Franklin Gothic Std Book" panose="020B05040305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32D4B"/>
                </a:solidFill>
                <a:latin typeface="ITC Franklin Gothic Std Book" panose="020B05040305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Important Resources for Preceptors (Checklist)</a:t>
            </a:r>
          </a:p>
        </p:txBody>
      </p:sp>
    </p:spTree>
    <p:extLst>
      <p:ext uri="{BB962C8B-B14F-4D97-AF65-F5344CB8AC3E}">
        <p14:creationId xmlns:p14="http://schemas.microsoft.com/office/powerpoint/2010/main" val="2703312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C6CE-DFE1-49E4-89A1-BE480E4687FA}"/>
              </a:ext>
            </a:extLst>
          </p:cNvPr>
          <p:cNvSpPr>
            <a:spLocks noGrp="1"/>
          </p:cNvSpPr>
          <p:nvPr>
            <p:ph type="title"/>
          </p:nvPr>
        </p:nvSpPr>
        <p:spPr>
          <a:xfrm>
            <a:off x="609600" y="965624"/>
            <a:ext cx="11088414" cy="894706"/>
          </a:xfrm>
        </p:spPr>
        <p:txBody>
          <a:bodyPr/>
          <a:lstStyle/>
          <a:p>
            <a:pPr algn="l"/>
            <a:r>
              <a:rPr lang="en-US" cap="none" spc="0" dirty="0"/>
              <a:t>Administering Medications</a:t>
            </a:r>
          </a:p>
        </p:txBody>
      </p:sp>
      <p:sp>
        <p:nvSpPr>
          <p:cNvPr id="3" name="Content Placeholder 2">
            <a:extLst>
              <a:ext uri="{FF2B5EF4-FFF2-40B4-BE49-F238E27FC236}">
                <a16:creationId xmlns:a16="http://schemas.microsoft.com/office/drawing/2014/main" id="{6A2F27C7-0390-4641-89EB-A9A075870E55}"/>
              </a:ext>
            </a:extLst>
          </p:cNvPr>
          <p:cNvSpPr>
            <a:spLocks noGrp="1"/>
          </p:cNvSpPr>
          <p:nvPr>
            <p:ph idx="1"/>
          </p:nvPr>
        </p:nvSpPr>
        <p:spPr>
          <a:xfrm>
            <a:off x="609600" y="2127316"/>
            <a:ext cx="11088414" cy="3064794"/>
          </a:xfrm>
        </p:spPr>
        <p:txBody>
          <a:bodyPr>
            <a:normAutofit lnSpcReduction="10000"/>
          </a:bodyPr>
          <a:lstStyle/>
          <a:p>
            <a:pPr marL="342900" indent="-342900" algn="l">
              <a:lnSpc>
                <a:spcPct val="110000"/>
              </a:lnSpc>
              <a:buFont typeface="Arial" panose="020B0604020202020204" pitchFamily="34" charset="0"/>
              <a:buChar char="•"/>
            </a:pPr>
            <a:r>
              <a:rPr lang="en-US" b="0" dirty="0">
                <a:latin typeface="ITC Franklin Gothic Std Bk Cd"/>
                <a:cs typeface="ITC Franklin Gothic Std Bk Cd"/>
              </a:rPr>
              <a:t>All students are expected to be prepared to administer all medications to all assigned patients during each clinical day. </a:t>
            </a:r>
          </a:p>
          <a:p>
            <a:pPr marL="342900" indent="-342900" algn="l">
              <a:lnSpc>
                <a:spcPct val="110000"/>
              </a:lnSpc>
              <a:buFont typeface="Arial" panose="020B0604020202020204" pitchFamily="34" charset="0"/>
              <a:buChar char="•"/>
            </a:pPr>
            <a:r>
              <a:rPr lang="en-US" b="0" dirty="0">
                <a:latin typeface="ITC Franklin Gothic Std Bk Cd"/>
                <a:cs typeface="ITC Franklin Gothic Std Bk Cd"/>
              </a:rPr>
              <a:t>For prelicensure students (BSN &amp; master’s entry CNL only): Under no circumstances is any drug to ever be administered without first being checked by the preceptor for all of the “rights.”</a:t>
            </a:r>
          </a:p>
          <a:p>
            <a:pPr marL="342900" indent="-342900" algn="l">
              <a:lnSpc>
                <a:spcPct val="110000"/>
              </a:lnSpc>
              <a:buFont typeface="Arial" panose="020B0604020202020204" pitchFamily="34" charset="0"/>
              <a:buChar char="•"/>
            </a:pPr>
            <a:r>
              <a:rPr lang="en-US" b="0" dirty="0">
                <a:latin typeface="ITC Franklin Gothic Std Bk Cd"/>
                <a:cs typeface="ITC Franklin Gothic Std Bk Cd"/>
              </a:rPr>
              <a:t>The preceptor provides oversight of medication administration based as appropriate to the student’s level of competency as assessed by the preceptor.  </a:t>
            </a:r>
            <a:r>
              <a:rPr lang="en-US" dirty="0">
                <a:latin typeface="ITC Franklin Gothic Std Bk Cd"/>
                <a:cs typeface="ITC Franklin Gothic Std Bk Cd"/>
              </a:rPr>
              <a:t> </a:t>
            </a:r>
          </a:p>
          <a:p>
            <a:endParaRPr lang="en-US" dirty="0"/>
          </a:p>
        </p:txBody>
      </p:sp>
    </p:spTree>
    <p:extLst>
      <p:ext uri="{BB962C8B-B14F-4D97-AF65-F5344CB8AC3E}">
        <p14:creationId xmlns:p14="http://schemas.microsoft.com/office/powerpoint/2010/main" val="731907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58101-E462-4FBA-B3E1-F6313B8C2F5F}"/>
              </a:ext>
            </a:extLst>
          </p:cNvPr>
          <p:cNvSpPr>
            <a:spLocks noGrp="1"/>
          </p:cNvSpPr>
          <p:nvPr>
            <p:ph type="title"/>
          </p:nvPr>
        </p:nvSpPr>
        <p:spPr>
          <a:xfrm>
            <a:off x="1088135" y="1056111"/>
            <a:ext cx="10693962" cy="1056468"/>
          </a:xfrm>
        </p:spPr>
        <p:txBody>
          <a:bodyPr>
            <a:noAutofit/>
          </a:bodyPr>
          <a:lstStyle/>
          <a:p>
            <a:r>
              <a:rPr lang="en-US" sz="4400" dirty="0"/>
              <a:t>The Student-Preceptor Working Relationship</a:t>
            </a:r>
          </a:p>
        </p:txBody>
      </p:sp>
      <p:sp>
        <p:nvSpPr>
          <p:cNvPr id="3" name="Content Placeholder 2">
            <a:extLst>
              <a:ext uri="{FF2B5EF4-FFF2-40B4-BE49-F238E27FC236}">
                <a16:creationId xmlns:a16="http://schemas.microsoft.com/office/drawing/2014/main" id="{2581AACA-983F-4D5B-ADFA-73DD4FB419E9}"/>
              </a:ext>
            </a:extLst>
          </p:cNvPr>
          <p:cNvSpPr>
            <a:spLocks noGrp="1"/>
          </p:cNvSpPr>
          <p:nvPr>
            <p:ph sz="quarter" idx="11"/>
          </p:nvPr>
        </p:nvSpPr>
        <p:spPr/>
        <p:txBody>
          <a:bodyPr numCol="3"/>
          <a:lstStyle/>
          <a:p>
            <a:pPr marL="0" indent="0">
              <a:buNone/>
            </a:pPr>
            <a:r>
              <a:rPr lang="en-US" b="1" u="sng" dirty="0"/>
              <a:t>Orienting Phase:</a:t>
            </a:r>
          </a:p>
          <a:p>
            <a:r>
              <a:rPr lang="en-US" dirty="0"/>
              <a:t>Introductions</a:t>
            </a:r>
          </a:p>
          <a:p>
            <a:r>
              <a:rPr lang="en-US" dirty="0"/>
              <a:t>Sharing learning &amp; teaching styles</a:t>
            </a:r>
          </a:p>
          <a:p>
            <a:r>
              <a:rPr lang="en-US" dirty="0"/>
              <a:t>Establish trust</a:t>
            </a:r>
          </a:p>
          <a:p>
            <a:r>
              <a:rPr lang="en-US" dirty="0"/>
              <a:t>Clarify roles &amp; expectations</a:t>
            </a:r>
          </a:p>
          <a:p>
            <a:r>
              <a:rPr lang="en-US" dirty="0"/>
              <a:t>Review &amp; determine the schedule</a:t>
            </a:r>
          </a:p>
          <a:p>
            <a:pPr>
              <a:buFont typeface="Wingdings" panose="05000000000000000000" pitchFamily="2" charset="2"/>
              <a:buChar char="ü"/>
            </a:pPr>
            <a:endParaRPr lang="en-US" dirty="0"/>
          </a:p>
          <a:p>
            <a:pPr marL="0" indent="0">
              <a:buNone/>
            </a:pPr>
            <a:r>
              <a:rPr lang="en-US" b="1" u="sng" dirty="0"/>
              <a:t>Working Phase:</a:t>
            </a:r>
          </a:p>
          <a:p>
            <a:r>
              <a:rPr lang="en-US" dirty="0"/>
              <a:t>Teach, mentor, &amp; coach the student during clinical activities</a:t>
            </a:r>
          </a:p>
          <a:p>
            <a:r>
              <a:rPr lang="en-US" dirty="0"/>
              <a:t>Simulate reasoning skills – think out loud</a:t>
            </a:r>
          </a:p>
          <a:p>
            <a:r>
              <a:rPr lang="en-US" dirty="0"/>
              <a:t>Challenge the student to think deeply and ask questions</a:t>
            </a:r>
          </a:p>
          <a:p>
            <a:r>
              <a:rPr lang="en-US" dirty="0"/>
              <a:t>Encourage reflection</a:t>
            </a:r>
          </a:p>
          <a:p>
            <a:pPr marL="0" indent="0">
              <a:buNone/>
            </a:pPr>
            <a:r>
              <a:rPr lang="en-US" b="1" u="sng" dirty="0"/>
              <a:t>Closing Phase:</a:t>
            </a:r>
          </a:p>
          <a:p>
            <a:r>
              <a:rPr lang="en-US" dirty="0"/>
              <a:t>Participate in the evaluation process</a:t>
            </a:r>
          </a:p>
          <a:p>
            <a:r>
              <a:rPr lang="en-US" dirty="0"/>
              <a:t>Facilitate closure with mutual positive regard</a:t>
            </a:r>
          </a:p>
          <a:p>
            <a:r>
              <a:rPr lang="en-US" dirty="0"/>
              <a:t>Consider the possibility of your ongoing role as a professional mentor</a:t>
            </a:r>
          </a:p>
          <a:p>
            <a:pPr marL="0" indent="0">
              <a:buNone/>
            </a:pPr>
            <a:endParaRPr lang="en-US" dirty="0"/>
          </a:p>
        </p:txBody>
      </p:sp>
    </p:spTree>
    <p:extLst>
      <p:ext uri="{BB962C8B-B14F-4D97-AF65-F5344CB8AC3E}">
        <p14:creationId xmlns:p14="http://schemas.microsoft.com/office/powerpoint/2010/main" val="3736681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6DA9-F1E2-493A-BBFF-EC0C1491DC3A}"/>
              </a:ext>
            </a:extLst>
          </p:cNvPr>
          <p:cNvSpPr>
            <a:spLocks noGrp="1"/>
          </p:cNvSpPr>
          <p:nvPr>
            <p:ph type="title"/>
          </p:nvPr>
        </p:nvSpPr>
        <p:spPr>
          <a:xfrm>
            <a:off x="1087996" y="951186"/>
            <a:ext cx="9964179" cy="1431664"/>
          </a:xfrm>
        </p:spPr>
        <p:txBody>
          <a:bodyPr>
            <a:normAutofit/>
          </a:bodyPr>
          <a:lstStyle/>
          <a:p>
            <a:r>
              <a:rPr lang="en-US" dirty="0"/>
              <a:t>Resources</a:t>
            </a:r>
            <a:br>
              <a:rPr lang="en-US" dirty="0"/>
            </a:br>
            <a:r>
              <a:rPr lang="en-US" sz="2800" dirty="0"/>
              <a:t>Visit this site: </a:t>
            </a:r>
            <a:r>
              <a:rPr lang="en-US" sz="2800" dirty="0">
                <a:hlinkClick r:id="rId2">
                  <a:extLst>
                    <a:ext uri="{A12FA001-AC4F-418D-AE19-62706E023703}">
                      <ahyp:hlinkClr xmlns:ahyp="http://schemas.microsoft.com/office/drawing/2018/hyperlinkcolor" val="tx"/>
                    </a:ext>
                  </a:extLst>
                </a:hlinkClick>
              </a:rPr>
              <a:t>Preceptors • UVA School of Nursing</a:t>
            </a:r>
            <a:endParaRPr lang="en-US" sz="2200" dirty="0"/>
          </a:p>
        </p:txBody>
      </p:sp>
      <p:sp>
        <p:nvSpPr>
          <p:cNvPr id="3" name="Content Placeholder 2">
            <a:extLst>
              <a:ext uri="{FF2B5EF4-FFF2-40B4-BE49-F238E27FC236}">
                <a16:creationId xmlns:a16="http://schemas.microsoft.com/office/drawing/2014/main" id="{3F2CDB32-12B7-41AF-AE45-BE2EAF4061D4}"/>
              </a:ext>
            </a:extLst>
          </p:cNvPr>
          <p:cNvSpPr>
            <a:spLocks noGrp="1"/>
          </p:cNvSpPr>
          <p:nvPr>
            <p:ph sz="quarter" idx="11"/>
          </p:nvPr>
        </p:nvSpPr>
        <p:spPr>
          <a:xfrm>
            <a:off x="1087996" y="2921877"/>
            <a:ext cx="10189604" cy="3457902"/>
          </a:xfrm>
        </p:spPr>
        <p:txBody>
          <a:bodyPr>
            <a:normAutofit/>
          </a:bodyPr>
          <a:lstStyle/>
          <a:p>
            <a:pPr marL="0" indent="0">
              <a:buNone/>
            </a:pPr>
            <a:r>
              <a:rPr lang="en-US" sz="2400" b="1" dirty="0"/>
              <a:t>“It Takes a Village….” </a:t>
            </a:r>
          </a:p>
          <a:p>
            <a:pPr marL="0" indent="0">
              <a:buNone/>
            </a:pPr>
            <a:r>
              <a:rPr lang="en-US" sz="2400" b="1" dirty="0"/>
              <a:t>Don’t hesitate to reach out to any of the following people:</a:t>
            </a:r>
          </a:p>
          <a:p>
            <a:r>
              <a:rPr lang="en-US" sz="2400" dirty="0"/>
              <a:t>Clinical Faculty</a:t>
            </a:r>
          </a:p>
          <a:p>
            <a:r>
              <a:rPr lang="en-US" sz="2400" dirty="0"/>
              <a:t>Course Professor</a:t>
            </a:r>
          </a:p>
          <a:p>
            <a:r>
              <a:rPr lang="en-US" sz="2400" dirty="0"/>
              <a:t>Clinical Coordinators &amp; Specialty Leads</a:t>
            </a:r>
          </a:p>
          <a:p>
            <a:r>
              <a:rPr lang="en-US" sz="2400" dirty="0"/>
              <a:t>Director of Degree Program Administration</a:t>
            </a:r>
          </a:p>
          <a:p>
            <a:r>
              <a:rPr lang="en-US" sz="2400" dirty="0">
                <a:hlinkClick r:id="rId3">
                  <a:extLst>
                    <a:ext uri="{A12FA001-AC4F-418D-AE19-62706E023703}">
                      <ahyp:hlinkClr xmlns:ahyp="http://schemas.microsoft.com/office/drawing/2018/hyperlinkcolor" val="tx"/>
                    </a:ext>
                  </a:extLst>
                </a:hlinkClick>
              </a:rPr>
              <a:t>Faculty Directory • University of Virginia School of Nursing</a:t>
            </a:r>
            <a:endParaRPr lang="en-US" sz="2400" dirty="0"/>
          </a:p>
          <a:p>
            <a:pPr marL="0" indent="0">
              <a:buNone/>
            </a:pPr>
            <a:endParaRPr lang="en-US" sz="2400" b="1" dirty="0"/>
          </a:p>
        </p:txBody>
      </p:sp>
    </p:spTree>
    <p:extLst>
      <p:ext uri="{BB962C8B-B14F-4D97-AF65-F5344CB8AC3E}">
        <p14:creationId xmlns:p14="http://schemas.microsoft.com/office/powerpoint/2010/main" val="11328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F4FD878-20F6-4E26-513D-87ED8F871BA5}"/>
              </a:ext>
            </a:extLst>
          </p:cNvPr>
          <p:cNvSpPr>
            <a:spLocks noGrp="1"/>
          </p:cNvSpPr>
          <p:nvPr>
            <p:ph type="ctrTitle"/>
          </p:nvPr>
        </p:nvSpPr>
        <p:spPr>
          <a:xfrm>
            <a:off x="0" y="3112277"/>
            <a:ext cx="11887200" cy="946143"/>
          </a:xfrm>
        </p:spPr>
        <p:txBody>
          <a:bodyPr>
            <a:noAutofit/>
          </a:bodyPr>
          <a:lstStyle/>
          <a:p>
            <a:r>
              <a:rPr lang="en-US" sz="3600" spc="-150" dirty="0"/>
              <a:t>Thank you for viewing this preceptor</a:t>
            </a:r>
            <a:br>
              <a:rPr lang="en-US" sz="3600" spc="-150" dirty="0"/>
            </a:br>
            <a:r>
              <a:rPr lang="en-US" sz="3600" spc="-150" dirty="0"/>
              <a:t> orientation module!</a:t>
            </a:r>
          </a:p>
        </p:txBody>
      </p:sp>
    </p:spTree>
    <p:extLst>
      <p:ext uri="{BB962C8B-B14F-4D97-AF65-F5344CB8AC3E}">
        <p14:creationId xmlns:p14="http://schemas.microsoft.com/office/powerpoint/2010/main" val="2835645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5FE00-D542-7D23-C4FD-AB1F467364C7}"/>
              </a:ext>
            </a:extLst>
          </p:cNvPr>
          <p:cNvSpPr>
            <a:spLocks noGrp="1"/>
          </p:cNvSpPr>
          <p:nvPr>
            <p:ph type="title"/>
          </p:nvPr>
        </p:nvSpPr>
        <p:spPr>
          <a:xfrm>
            <a:off x="1088135" y="991817"/>
            <a:ext cx="9964179" cy="1431664"/>
          </a:xfrm>
        </p:spPr>
        <p:txBody>
          <a:bodyPr/>
          <a:lstStyle/>
          <a:p>
            <a:r>
              <a:rPr lang="en-US" dirty="0"/>
              <a:t>Preceptors:</a:t>
            </a:r>
          </a:p>
        </p:txBody>
      </p:sp>
      <p:sp>
        <p:nvSpPr>
          <p:cNvPr id="4" name="Subtitle">
            <a:extLst>
              <a:ext uri="{FF2B5EF4-FFF2-40B4-BE49-F238E27FC236}">
                <a16:creationId xmlns:a16="http://schemas.microsoft.com/office/drawing/2014/main" id="{2CC0CC79-3DB1-14DB-A1FB-A48104246CDC}"/>
              </a:ext>
            </a:extLst>
          </p:cNvPr>
          <p:cNvSpPr>
            <a:spLocks noGrp="1"/>
          </p:cNvSpPr>
          <p:nvPr>
            <p:ph idx="10"/>
          </p:nvPr>
        </p:nvSpPr>
        <p:spPr>
          <a:xfrm>
            <a:off x="1088135" y="2621517"/>
            <a:ext cx="9964179" cy="843082"/>
          </a:xfrm>
        </p:spPr>
        <p:txBody>
          <a:bodyPr/>
          <a:lstStyle/>
          <a:p>
            <a:r>
              <a:rPr lang="en-US" dirty="0"/>
              <a:t>This group of skilled, professional nurses serves as the on-site clinical teacher, mentor, and professional role model for students. </a:t>
            </a:r>
          </a:p>
        </p:txBody>
      </p:sp>
      <p:sp>
        <p:nvSpPr>
          <p:cNvPr id="3" name="Text">
            <a:extLst>
              <a:ext uri="{FF2B5EF4-FFF2-40B4-BE49-F238E27FC236}">
                <a16:creationId xmlns:a16="http://schemas.microsoft.com/office/drawing/2014/main" id="{78DAD3BA-84A8-AA62-E442-BB0CBD424425}"/>
              </a:ext>
            </a:extLst>
          </p:cNvPr>
          <p:cNvSpPr>
            <a:spLocks noGrp="1"/>
          </p:cNvSpPr>
          <p:nvPr>
            <p:ph idx="1"/>
          </p:nvPr>
        </p:nvSpPr>
        <p:spPr>
          <a:xfrm>
            <a:off x="1088134" y="3998492"/>
            <a:ext cx="9964179" cy="2031326"/>
          </a:xfrm>
        </p:spPr>
        <p:txBody>
          <a:bodyPr numCol="1"/>
          <a:lstStyle/>
          <a:p>
            <a:pPr marL="285750" indent="-285750">
              <a:buFont typeface="Arial" panose="020B0604020202020204" pitchFamily="34" charset="0"/>
              <a:buChar char="•"/>
            </a:pPr>
            <a:r>
              <a:rPr lang="en-US" sz="2800" dirty="0"/>
              <a:t>Linking classroom learning to the clinical setting</a:t>
            </a:r>
          </a:p>
          <a:p>
            <a:pPr marL="285750" indent="-285750">
              <a:buFont typeface="Arial" panose="020B0604020202020204" pitchFamily="34" charset="0"/>
              <a:buChar char="•"/>
            </a:pPr>
            <a:r>
              <a:rPr lang="en-US" sz="2800" dirty="0"/>
              <a:t>Enhancing the profession by helping create excellent new nurses.</a:t>
            </a:r>
          </a:p>
          <a:p>
            <a:pPr marL="285750" indent="-285750">
              <a:buFont typeface="Arial" panose="020B0604020202020204" pitchFamily="34" charset="0"/>
              <a:buChar char="•"/>
            </a:pPr>
            <a:r>
              <a:rPr lang="en-US" sz="2800" dirty="0"/>
              <a:t>Show &amp; share knowledge, effective communication &amp; collaboration skills, clinical judgement &amp; problem-solving skills, compassion, and leadership.</a:t>
            </a:r>
          </a:p>
        </p:txBody>
      </p:sp>
    </p:spTree>
    <p:extLst>
      <p:ext uri="{BB962C8B-B14F-4D97-AF65-F5344CB8AC3E}">
        <p14:creationId xmlns:p14="http://schemas.microsoft.com/office/powerpoint/2010/main" val="3423377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64329" y="1020067"/>
            <a:ext cx="10504775" cy="1431664"/>
          </a:xfrm>
        </p:spPr>
        <p:txBody>
          <a:bodyPr>
            <a:normAutofit/>
          </a:bodyPr>
          <a:lstStyle/>
          <a:p>
            <a:r>
              <a:rPr lang="en-US" sz="5400" dirty="0"/>
              <a:t>Virginia Board of Nursing Regulations</a:t>
            </a:r>
            <a:br>
              <a:rPr lang="en-US" sz="5400" dirty="0"/>
            </a:br>
            <a:endParaRPr lang="en-US" sz="5400"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8134" y="2816773"/>
            <a:ext cx="10480970" cy="3815256"/>
          </a:xfrm>
        </p:spPr>
        <p:txBody>
          <a:bodyPr>
            <a:normAutofit fontScale="47500" lnSpcReduction="20000"/>
          </a:bodyPr>
          <a:lstStyle/>
          <a:p>
            <a:pPr>
              <a:lnSpc>
                <a:spcPct val="110000"/>
              </a:lnSpc>
            </a:pPr>
            <a:r>
              <a:rPr lang="en-US" sz="3200" dirty="0">
                <a:solidFill>
                  <a:srgbClr val="595959"/>
                </a:solidFill>
                <a:latin typeface="ITC Franklin Gothic Std Bk Cd"/>
                <a:cs typeface="ITC Franklin Gothic Std Bk Cd"/>
              </a:rPr>
              <a:t>In accordance with §54.1-3001 of the Code of Virginia, a nursing student, while enrolled in an approved nursing program, may perform tasks that would constitute the practice of nursing. </a:t>
            </a:r>
            <a:r>
              <a:rPr lang="en-US" sz="3200" b="1" dirty="0">
                <a:solidFill>
                  <a:srgbClr val="595959"/>
                </a:solidFill>
                <a:latin typeface="ITC Franklin Gothic Std Bk Cd"/>
                <a:cs typeface="ITC Franklin Gothic Std Bk Cd"/>
              </a:rPr>
              <a:t>The student shall be responsible and accountable for the safe performance of those direct client care tasks to which he has been assigned. </a:t>
            </a:r>
            <a:endParaRPr lang="en-US" sz="3200" b="1" dirty="0">
              <a:solidFill>
                <a:srgbClr val="17375E"/>
              </a:solidFill>
              <a:latin typeface="ITC Franklin Gothic Std Bk Cd"/>
              <a:cs typeface="ITC Franklin Gothic Std Bk Cd"/>
            </a:endParaRPr>
          </a:p>
          <a:p>
            <a:r>
              <a:rPr lang="en-US" sz="3200" dirty="0">
                <a:solidFill>
                  <a:srgbClr val="595959"/>
                </a:solidFill>
                <a:latin typeface="ITC Franklin Gothic Std Bk Cd"/>
                <a:cs typeface="ITC Franklin Gothic Std Bk Cd"/>
              </a:rPr>
              <a:t>Faculty members or preceptors providing onsite supervision in the clinical care of clients shall be responsible and accountable for the assignment of clients and tasks based on their assessment and evaluation of the student's clinical knowledge and skills. </a:t>
            </a:r>
            <a:r>
              <a:rPr lang="en-US" sz="3200" b="1" dirty="0">
                <a:solidFill>
                  <a:srgbClr val="595959"/>
                </a:solidFill>
                <a:latin typeface="ITC Franklin Gothic Std Bk Cd"/>
                <a:cs typeface="ITC Franklin Gothic Std Bk Cd"/>
              </a:rPr>
              <a:t>Supervisors shall also monitor clinical performance and intervene if necessary for the safety and protection of the clients.</a:t>
            </a:r>
          </a:p>
          <a:p>
            <a:pPr>
              <a:lnSpc>
                <a:spcPct val="110000"/>
              </a:lnSpc>
            </a:pPr>
            <a:r>
              <a:rPr lang="en-US" sz="3200" dirty="0">
                <a:solidFill>
                  <a:srgbClr val="595959"/>
                </a:solidFill>
                <a:latin typeface="ITC Franklin Gothic Std Bk Cd"/>
                <a:cs typeface="ITC Franklin Gothic Std Bk Cd"/>
              </a:rPr>
              <a:t>Clinical preceptors may be used to augment the faculty and enhance the clinical learning experience. Faculty shall be responsible for the designation of a preceptor for each student and shall communicate such assignment with the preceptor. </a:t>
            </a:r>
            <a:r>
              <a:rPr lang="en-US" sz="3200" b="1" dirty="0">
                <a:solidFill>
                  <a:srgbClr val="595959"/>
                </a:solidFill>
                <a:latin typeface="ITC Franklin Gothic Std Bk Cd"/>
                <a:cs typeface="ITC Franklin Gothic Std Bk Cd"/>
              </a:rPr>
              <a:t>A preceptor may not further delegate the duties of the preceptorship. </a:t>
            </a:r>
          </a:p>
          <a:p>
            <a:pPr>
              <a:lnSpc>
                <a:spcPct val="110000"/>
              </a:lnSpc>
            </a:pPr>
            <a:r>
              <a:rPr lang="en-US" sz="3200" dirty="0">
                <a:solidFill>
                  <a:srgbClr val="595959"/>
                </a:solidFill>
                <a:latin typeface="ITC Franklin Gothic Std Bk Cd"/>
                <a:cs typeface="ITC Franklin Gothic Std Bk Cd"/>
              </a:rPr>
              <a:t>Preceptors shall provide to the nursing education program evidence of competence to supervise students' clinical experience for quality and safety in each specialty area where they supervise students. </a:t>
            </a:r>
            <a:r>
              <a:rPr lang="en-US" sz="3200" b="1" dirty="0">
                <a:solidFill>
                  <a:srgbClr val="595959"/>
                </a:solidFill>
                <a:latin typeface="ITC Franklin Gothic Std Bk Cd"/>
                <a:cs typeface="ITC Franklin Gothic Std Bk Cd"/>
              </a:rPr>
              <a:t>The clinical preceptor shall be licensed as a nurse at or above the level for which the student is preparing. </a:t>
            </a:r>
          </a:p>
          <a:p>
            <a:pPr>
              <a:lnSpc>
                <a:spcPct val="110000"/>
              </a:lnSpc>
            </a:pPr>
            <a:r>
              <a:rPr lang="en-US" sz="3200" b="1" dirty="0">
                <a:solidFill>
                  <a:srgbClr val="595959"/>
                </a:solidFill>
                <a:latin typeface="ITC Franklin Gothic Std Bk Cd"/>
                <a:cs typeface="ITC Franklin Gothic Std Bk Cd"/>
              </a:rPr>
              <a:t>In utilizing preceptors to supervise students in the clinical setting, the ratio shall not exceed two students to one preceptor at any given time. </a:t>
            </a:r>
            <a:r>
              <a:rPr lang="en-US" sz="3200" dirty="0">
                <a:solidFill>
                  <a:srgbClr val="595959"/>
                </a:solidFill>
                <a:latin typeface="ITC Franklin Gothic Std Bk Cd"/>
                <a:cs typeface="ITC Franklin Gothic Std Bk Cd"/>
              </a:rPr>
              <a:t>During the period in which students are in the clinical setting with a preceptor, the faculty member shall be available for communication and consultation with the preceptor.</a:t>
            </a:r>
            <a:endParaRPr lang="en-US" sz="3200" b="1" dirty="0">
              <a:solidFill>
                <a:srgbClr val="595959"/>
              </a:solidFill>
              <a:latin typeface="ITC Franklin Gothic Std Bk Cd"/>
              <a:cs typeface="ITC Franklin Gothic Std Bk Cd"/>
            </a:endParaRPr>
          </a:p>
          <a:p>
            <a:pPr>
              <a:lnSpc>
                <a:spcPct val="110000"/>
              </a:lnSpc>
            </a:pPr>
            <a:endParaRPr lang="en-US" b="1" dirty="0">
              <a:solidFill>
                <a:srgbClr val="595959"/>
              </a:solidFill>
              <a:latin typeface="ITC Franklin Gothic Std Bk Cd"/>
              <a:cs typeface="ITC Franklin Gothic Std Bk Cd"/>
            </a:endParaRPr>
          </a:p>
        </p:txBody>
      </p:sp>
      <p:sp>
        <p:nvSpPr>
          <p:cNvPr id="5" name="TextBox 4">
            <a:extLst>
              <a:ext uri="{FF2B5EF4-FFF2-40B4-BE49-F238E27FC236}">
                <a16:creationId xmlns:a16="http://schemas.microsoft.com/office/drawing/2014/main" id="{3D025F08-7994-4741-A99A-BC1129416B47}"/>
              </a:ext>
            </a:extLst>
          </p:cNvPr>
          <p:cNvSpPr txBox="1"/>
          <p:nvPr/>
        </p:nvSpPr>
        <p:spPr>
          <a:xfrm flipH="1">
            <a:off x="1088134" y="1953170"/>
            <a:ext cx="5228583" cy="646331"/>
          </a:xfrm>
          <a:prstGeom prst="rect">
            <a:avLst/>
          </a:prstGeom>
          <a:noFill/>
        </p:spPr>
        <p:txBody>
          <a:bodyPr wrap="square" rtlCol="0">
            <a:spAutoFit/>
          </a:bodyPr>
          <a:lstStyle/>
          <a:p>
            <a:r>
              <a:rPr lang="en-US" b="1" dirty="0">
                <a:solidFill>
                  <a:srgbClr val="595959"/>
                </a:solidFill>
                <a:latin typeface="ITC Franklin Gothic Std Bk Cd"/>
                <a:cs typeface="ITC Franklin Gothic Std Bk Cd"/>
              </a:rPr>
              <a:t>18VAC90-27-110. Clinical practice of students. </a:t>
            </a:r>
          </a:p>
          <a:p>
            <a:endParaRPr lang="en-US" dirty="0"/>
          </a:p>
        </p:txBody>
      </p:sp>
    </p:spTree>
    <p:extLst>
      <p:ext uri="{BB962C8B-B14F-4D97-AF65-F5344CB8AC3E}">
        <p14:creationId xmlns:p14="http://schemas.microsoft.com/office/powerpoint/2010/main" val="1439701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10693962" cy="1431664"/>
          </a:xfrm>
        </p:spPr>
        <p:txBody>
          <a:bodyPr>
            <a:normAutofit/>
          </a:bodyPr>
          <a:lstStyle/>
          <a:p>
            <a:r>
              <a:rPr lang="en-US" sz="5400" dirty="0"/>
              <a:t>Per the Virginia Board of Nursing Regulations:</a:t>
            </a:r>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8134" y="2816773"/>
            <a:ext cx="10252527" cy="3541986"/>
          </a:xfrm>
        </p:spPr>
        <p:txBody>
          <a:bodyPr>
            <a:normAutofit/>
          </a:bodyPr>
          <a:lstStyle/>
          <a:p>
            <a:pPr marL="0" indent="0">
              <a:lnSpc>
                <a:spcPct val="110000"/>
              </a:lnSpc>
              <a:buNone/>
            </a:pPr>
            <a:r>
              <a:rPr lang="en-US" dirty="0">
                <a:latin typeface="ITC Franklin Gothic Std Bk Cd"/>
                <a:cs typeface="ITC Franklin Gothic Std Bk Cd"/>
              </a:rPr>
              <a:t>Preceptorships shall include: </a:t>
            </a:r>
          </a:p>
          <a:p>
            <a:pPr marL="342900" indent="-342900">
              <a:lnSpc>
                <a:spcPct val="110000"/>
              </a:lnSpc>
              <a:buFont typeface="Wingdings" panose="05000000000000000000" pitchFamily="2" charset="2"/>
              <a:buChar char="ü"/>
            </a:pPr>
            <a:r>
              <a:rPr lang="en-US" dirty="0">
                <a:latin typeface="ITC Franklin Gothic Std Bk Cd"/>
                <a:cs typeface="ITC Franklin Gothic Std Bk Cd"/>
              </a:rPr>
              <a:t>Written objectives, methodology, and evaluation procedures for a specified period of time to include the dates of each experience; </a:t>
            </a:r>
          </a:p>
          <a:p>
            <a:pPr marL="342900" indent="-342900">
              <a:lnSpc>
                <a:spcPct val="110000"/>
              </a:lnSpc>
              <a:buFont typeface="Wingdings" panose="05000000000000000000" pitchFamily="2" charset="2"/>
              <a:buChar char="ü"/>
            </a:pPr>
            <a:r>
              <a:rPr lang="en-US" dirty="0">
                <a:latin typeface="ITC Franklin Gothic Std Bk Cd"/>
                <a:cs typeface="ITC Franklin Gothic Std Bk Cd"/>
              </a:rPr>
              <a:t>An orientation program for faculty, preceptors, and students; </a:t>
            </a:r>
          </a:p>
          <a:p>
            <a:pPr marL="342900" indent="-342900">
              <a:lnSpc>
                <a:spcPct val="110000"/>
              </a:lnSpc>
              <a:buFont typeface="Wingdings" panose="05000000000000000000" pitchFamily="2" charset="2"/>
              <a:buChar char="ü"/>
            </a:pPr>
            <a:r>
              <a:rPr lang="en-US" dirty="0">
                <a:latin typeface="ITC Franklin Gothic Std Bk Cd"/>
                <a:cs typeface="ITC Franklin Gothic Std Bk Cd"/>
              </a:rPr>
              <a:t>A skills checklist detailing the performance of skills for which the student has had faculty-supervised clinical and didactic preparation; and </a:t>
            </a:r>
          </a:p>
          <a:p>
            <a:pPr marL="342900" indent="-342900">
              <a:lnSpc>
                <a:spcPct val="110000"/>
              </a:lnSpc>
              <a:buFont typeface="Wingdings" panose="05000000000000000000" pitchFamily="2" charset="2"/>
              <a:buChar char="ü"/>
            </a:pPr>
            <a:r>
              <a:rPr lang="en-US" dirty="0">
                <a:latin typeface="ITC Franklin Gothic Std Bk Cd"/>
                <a:cs typeface="ITC Franklin Gothic Std Bk Cd"/>
              </a:rPr>
              <a:t>The overall coordination by faculty who assume ultimate responsibility for implementation, periodic monitoring, and evaluation. </a:t>
            </a:r>
          </a:p>
        </p:txBody>
      </p:sp>
    </p:spTree>
    <p:extLst>
      <p:ext uri="{BB962C8B-B14F-4D97-AF65-F5344CB8AC3E}">
        <p14:creationId xmlns:p14="http://schemas.microsoft.com/office/powerpoint/2010/main" val="270271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ACAE-4AAC-C50E-BDDE-2860B18A3030}"/>
              </a:ext>
            </a:extLst>
          </p:cNvPr>
          <p:cNvSpPr>
            <a:spLocks noGrp="1"/>
          </p:cNvSpPr>
          <p:nvPr>
            <p:ph type="title"/>
          </p:nvPr>
        </p:nvSpPr>
        <p:spPr>
          <a:xfrm>
            <a:off x="609599" y="1139199"/>
            <a:ext cx="10972800" cy="621015"/>
          </a:xfrm>
        </p:spPr>
        <p:txBody>
          <a:bodyPr/>
          <a:lstStyle/>
          <a:p>
            <a:r>
              <a:rPr lang="en-US" sz="4800" dirty="0"/>
              <a:t>Course Professor Responsibilities Include:</a:t>
            </a:r>
          </a:p>
        </p:txBody>
      </p:sp>
      <p:sp>
        <p:nvSpPr>
          <p:cNvPr id="3" name="TextBox 2">
            <a:extLst>
              <a:ext uri="{FF2B5EF4-FFF2-40B4-BE49-F238E27FC236}">
                <a16:creationId xmlns:a16="http://schemas.microsoft.com/office/drawing/2014/main" id="{722F2EB2-554B-4A0E-A09B-CB3CCF48D104}"/>
              </a:ext>
            </a:extLst>
          </p:cNvPr>
          <p:cNvSpPr txBox="1"/>
          <p:nvPr/>
        </p:nvSpPr>
        <p:spPr>
          <a:xfrm>
            <a:off x="840828" y="1902372"/>
            <a:ext cx="10741571" cy="3816429"/>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232D4B"/>
                </a:solidFill>
                <a:latin typeface="ITC Franklin Gothic Std Bk Cd"/>
                <a:cs typeface="ITC Franklin Gothic Std Bk Cd"/>
              </a:rPr>
              <a:t>Communicating course expectations &amp; requirements to students, clinical faculty, and preceptors.</a:t>
            </a:r>
          </a:p>
          <a:p>
            <a:pPr marL="457200" indent="-457200">
              <a:buFont typeface="Wingdings" panose="05000000000000000000" pitchFamily="2" charset="2"/>
              <a:buChar char="ü"/>
            </a:pPr>
            <a:r>
              <a:rPr lang="en-US" sz="3200" dirty="0">
                <a:solidFill>
                  <a:srgbClr val="232D4B"/>
                </a:solidFill>
                <a:latin typeface="ITC Franklin Gothic Std Bk Cd"/>
                <a:cs typeface="ITC Franklin Gothic Std Bk Cd"/>
              </a:rPr>
              <a:t>Overall responsibility for ensuring that students meet the course objectives.</a:t>
            </a:r>
          </a:p>
          <a:p>
            <a:pPr marL="457200" indent="-457200">
              <a:buFont typeface="Wingdings" panose="05000000000000000000" pitchFamily="2" charset="2"/>
              <a:buChar char="ü"/>
            </a:pPr>
            <a:r>
              <a:rPr lang="en-US" sz="3200" dirty="0">
                <a:solidFill>
                  <a:srgbClr val="232D4B"/>
                </a:solidFill>
                <a:latin typeface="ITC Franklin Gothic Std Bk Cd"/>
                <a:cs typeface="ITC Franklin Gothic Std Bk Cd"/>
              </a:rPr>
              <a:t>Assigns final course grades.</a:t>
            </a:r>
          </a:p>
          <a:p>
            <a:pPr marL="457200" indent="-457200">
              <a:buFont typeface="Wingdings" panose="05000000000000000000" pitchFamily="2" charset="2"/>
              <a:buChar char="ü"/>
            </a:pPr>
            <a:r>
              <a:rPr lang="en-US" sz="3200" dirty="0">
                <a:solidFill>
                  <a:srgbClr val="232D4B"/>
                </a:solidFill>
                <a:latin typeface="ITC Franklin Gothic Std Bk Cd"/>
                <a:cs typeface="ITC Franklin Gothic Std Bk Cd"/>
              </a:rPr>
              <a:t>Resource as needed for clinical faculty and preceptors in problem-solving student issues.</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265153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0A8E-24C3-7FBA-6FDA-DA60F9FC449B}"/>
              </a:ext>
            </a:extLst>
          </p:cNvPr>
          <p:cNvSpPr>
            <a:spLocks noGrp="1"/>
          </p:cNvSpPr>
          <p:nvPr>
            <p:ph type="title"/>
          </p:nvPr>
        </p:nvSpPr>
        <p:spPr>
          <a:xfrm>
            <a:off x="609600" y="723886"/>
            <a:ext cx="10972800" cy="1146955"/>
          </a:xfrm>
        </p:spPr>
        <p:txBody>
          <a:bodyPr/>
          <a:lstStyle/>
          <a:p>
            <a:r>
              <a:rPr lang="en-US" sz="4400" b="1" spc="0" dirty="0">
                <a:latin typeface="ITC Franklin Gothic Std Bk Cd" panose="020B0506030503020204"/>
              </a:rPr>
              <a:t>Clinical Faculty Responsibilities include:</a:t>
            </a:r>
          </a:p>
        </p:txBody>
      </p:sp>
      <p:sp>
        <p:nvSpPr>
          <p:cNvPr id="3" name="Content Placeholder 2">
            <a:extLst>
              <a:ext uri="{FF2B5EF4-FFF2-40B4-BE49-F238E27FC236}">
                <a16:creationId xmlns:a16="http://schemas.microsoft.com/office/drawing/2014/main" id="{0ABD3602-C24D-C211-F479-6DFB25C291A5}"/>
              </a:ext>
            </a:extLst>
          </p:cNvPr>
          <p:cNvSpPr>
            <a:spLocks noGrp="1"/>
          </p:cNvSpPr>
          <p:nvPr>
            <p:ph idx="1"/>
          </p:nvPr>
        </p:nvSpPr>
        <p:spPr>
          <a:xfrm>
            <a:off x="609600" y="1986455"/>
            <a:ext cx="10972800" cy="3121572"/>
          </a:xfrm>
        </p:spPr>
        <p:txBody>
          <a:bodyPr>
            <a:normAutofit fontScale="70000" lnSpcReduction="20000"/>
          </a:bodyPr>
          <a:lstStyle/>
          <a:p>
            <a:pPr algn="l">
              <a:lnSpc>
                <a:spcPct val="110000"/>
              </a:lnSpc>
            </a:pPr>
            <a:r>
              <a:rPr lang="en-US" sz="4000" dirty="0">
                <a:latin typeface="ITC Franklin Gothic Std Bk Cd"/>
                <a:cs typeface="ITC Franklin Gothic Std Bk Cd"/>
              </a:rPr>
              <a:t>Serves as a resource to student and preceptor</a:t>
            </a:r>
          </a:p>
          <a:p>
            <a:pPr marL="457200" indent="-457200" algn="l">
              <a:lnSpc>
                <a:spcPct val="110000"/>
              </a:lnSpc>
              <a:buFont typeface="Wingdings" panose="05000000000000000000" pitchFamily="2" charset="2"/>
              <a:buChar char="ü"/>
            </a:pPr>
            <a:r>
              <a:rPr lang="en-US" sz="3600" dirty="0">
                <a:latin typeface="ITC Franklin Gothic Std Bk Cd"/>
                <a:cs typeface="ITC Franklin Gothic Std Bk Cd"/>
              </a:rPr>
              <a:t>Is available to preceptor and student by phone or pager during all clinical hours. </a:t>
            </a:r>
          </a:p>
          <a:p>
            <a:pPr marL="457200" indent="-457200" algn="l">
              <a:lnSpc>
                <a:spcPct val="110000"/>
              </a:lnSpc>
              <a:buFont typeface="Wingdings" panose="05000000000000000000" pitchFamily="2" charset="2"/>
              <a:buChar char="ü"/>
            </a:pPr>
            <a:r>
              <a:rPr lang="en-US" sz="3600" dirty="0">
                <a:latin typeface="ITC Franklin Gothic Std Bk Cd"/>
                <a:cs typeface="ITC Franklin Gothic Std Bk Cd"/>
              </a:rPr>
              <a:t>Conducts site visits.</a:t>
            </a:r>
          </a:p>
          <a:p>
            <a:pPr marL="457200" indent="-457200" algn="l">
              <a:lnSpc>
                <a:spcPct val="110000"/>
              </a:lnSpc>
              <a:buFont typeface="Wingdings" panose="05000000000000000000" pitchFamily="2" charset="2"/>
              <a:buChar char="ü"/>
            </a:pPr>
            <a:r>
              <a:rPr lang="en-US" sz="3600" dirty="0">
                <a:latin typeface="ITC Franklin Gothic Std Bk Cd"/>
                <a:cs typeface="ITC Franklin Gothic Std Bk Cd"/>
              </a:rPr>
              <a:t>Evaluates the student’s clinical competence and performance via direct observation, input from the preceptor, competency assessments, reviewing logs/assignments, and/or simulation.</a:t>
            </a:r>
          </a:p>
          <a:p>
            <a:pPr marL="457200" indent="-457200" algn="l">
              <a:lnSpc>
                <a:spcPct val="110000"/>
              </a:lnSpc>
              <a:buFont typeface="Wingdings" panose="05000000000000000000" pitchFamily="2" charset="2"/>
              <a:buChar char="ü"/>
            </a:pPr>
            <a:r>
              <a:rPr lang="en-US" sz="3600" dirty="0">
                <a:latin typeface="ITC Franklin Gothic Std Bk Cd"/>
                <a:cs typeface="ITC Franklin Gothic Std Bk Cd"/>
              </a:rPr>
              <a:t>Assumes primary responsibility for problem-solving student issues.</a:t>
            </a:r>
          </a:p>
          <a:p>
            <a:endParaRPr lang="en-US" b="0" dirty="0"/>
          </a:p>
        </p:txBody>
      </p:sp>
    </p:spTree>
    <p:extLst>
      <p:ext uri="{BB962C8B-B14F-4D97-AF65-F5344CB8AC3E}">
        <p14:creationId xmlns:p14="http://schemas.microsoft.com/office/powerpoint/2010/main" val="2962963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0A8E-24C3-7FBA-6FDA-DA60F9FC449B}"/>
              </a:ext>
            </a:extLst>
          </p:cNvPr>
          <p:cNvSpPr>
            <a:spLocks noGrp="1"/>
          </p:cNvSpPr>
          <p:nvPr>
            <p:ph type="title"/>
          </p:nvPr>
        </p:nvSpPr>
        <p:spPr>
          <a:xfrm>
            <a:off x="609600" y="723886"/>
            <a:ext cx="10972800" cy="1146955"/>
          </a:xfrm>
        </p:spPr>
        <p:txBody>
          <a:bodyPr/>
          <a:lstStyle/>
          <a:p>
            <a:r>
              <a:rPr lang="en-US" sz="4000" b="1" spc="0" dirty="0">
                <a:latin typeface="ITC Franklin Gothic Std Bk Cd" panose="020B0506030503020204"/>
              </a:rPr>
              <a:t>Clinical Faculty Responsibilities Continued:</a:t>
            </a:r>
          </a:p>
        </p:txBody>
      </p:sp>
      <p:sp>
        <p:nvSpPr>
          <p:cNvPr id="3" name="Content Placeholder 2">
            <a:extLst>
              <a:ext uri="{FF2B5EF4-FFF2-40B4-BE49-F238E27FC236}">
                <a16:creationId xmlns:a16="http://schemas.microsoft.com/office/drawing/2014/main" id="{0ABD3602-C24D-C211-F479-6DFB25C291A5}"/>
              </a:ext>
            </a:extLst>
          </p:cNvPr>
          <p:cNvSpPr>
            <a:spLocks noGrp="1"/>
          </p:cNvSpPr>
          <p:nvPr>
            <p:ph idx="1"/>
          </p:nvPr>
        </p:nvSpPr>
        <p:spPr>
          <a:xfrm>
            <a:off x="609600" y="1986455"/>
            <a:ext cx="10972800" cy="3121572"/>
          </a:xfrm>
        </p:spPr>
        <p:txBody>
          <a:bodyPr>
            <a:normAutofit fontScale="85000" lnSpcReduction="20000"/>
          </a:bodyPr>
          <a:lstStyle/>
          <a:p>
            <a:pPr algn="l">
              <a:lnSpc>
                <a:spcPct val="110000"/>
              </a:lnSpc>
            </a:pPr>
            <a:r>
              <a:rPr lang="en-US" sz="4600" dirty="0">
                <a:latin typeface="ITC Franklin Gothic Std Bk Cd"/>
                <a:cs typeface="ITC Franklin Gothic Std Bk Cd"/>
              </a:rPr>
              <a:t>Ensures that clinical objectives are met </a:t>
            </a:r>
          </a:p>
          <a:p>
            <a:pPr algn="l">
              <a:lnSpc>
                <a:spcPct val="110000"/>
              </a:lnSpc>
            </a:pPr>
            <a:r>
              <a:rPr lang="en-US" sz="3600" i="1" dirty="0">
                <a:latin typeface="ITC Franklin Gothic Std Bk Cd"/>
                <a:cs typeface="ITC Franklin Gothic Std Bk Cd"/>
              </a:rPr>
              <a:t>(learning contracts may be used to guide student experiences)</a:t>
            </a:r>
          </a:p>
          <a:p>
            <a:pPr marL="342900" indent="-342900" algn="l">
              <a:lnSpc>
                <a:spcPct val="110000"/>
              </a:lnSpc>
              <a:buFont typeface="Wingdings" panose="05000000000000000000" pitchFamily="2" charset="2"/>
              <a:buChar char="ü"/>
            </a:pPr>
            <a:r>
              <a:rPr lang="en-US" sz="3600" dirty="0">
                <a:latin typeface="ITC Franklin Gothic Std Bk Cd"/>
                <a:cs typeface="ITC Franklin Gothic Std Bk Cd"/>
              </a:rPr>
              <a:t>Provides the preceptor with the course syllabus and evaluation tools.</a:t>
            </a:r>
          </a:p>
          <a:p>
            <a:pPr marL="342900" indent="-342900" algn="l">
              <a:lnSpc>
                <a:spcPct val="110000"/>
              </a:lnSpc>
              <a:buFont typeface="Wingdings" panose="05000000000000000000" pitchFamily="2" charset="2"/>
              <a:buChar char="ü"/>
            </a:pPr>
            <a:r>
              <a:rPr lang="en-US" sz="3600" dirty="0">
                <a:latin typeface="ITC Franklin Gothic Std Bk Cd"/>
                <a:cs typeface="ITC Franklin Gothic Std Bk Cd"/>
              </a:rPr>
              <a:t>Assists students in establishing appropriate personal objectives for clinical experience. </a:t>
            </a:r>
          </a:p>
          <a:p>
            <a:endParaRPr lang="en-US" b="0" dirty="0"/>
          </a:p>
        </p:txBody>
      </p:sp>
    </p:spTree>
    <p:extLst>
      <p:ext uri="{BB962C8B-B14F-4D97-AF65-F5344CB8AC3E}">
        <p14:creationId xmlns:p14="http://schemas.microsoft.com/office/powerpoint/2010/main" val="2932463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0A8E-24C3-7FBA-6FDA-DA60F9FC449B}"/>
              </a:ext>
            </a:extLst>
          </p:cNvPr>
          <p:cNvSpPr>
            <a:spLocks noGrp="1"/>
          </p:cNvSpPr>
          <p:nvPr>
            <p:ph type="title"/>
          </p:nvPr>
        </p:nvSpPr>
        <p:spPr>
          <a:xfrm>
            <a:off x="609600" y="723886"/>
            <a:ext cx="10972800" cy="1146955"/>
          </a:xfrm>
        </p:spPr>
        <p:txBody>
          <a:bodyPr/>
          <a:lstStyle/>
          <a:p>
            <a:r>
              <a:rPr lang="en-US" sz="4000" b="1" spc="0" dirty="0">
                <a:latin typeface="ITC Franklin Gothic Std Bk Cd" panose="020B0506030503020204"/>
              </a:rPr>
              <a:t>Clinical Faculty Responsibilities Continued:</a:t>
            </a:r>
          </a:p>
        </p:txBody>
      </p:sp>
      <p:sp>
        <p:nvSpPr>
          <p:cNvPr id="3" name="Content Placeholder 2">
            <a:extLst>
              <a:ext uri="{FF2B5EF4-FFF2-40B4-BE49-F238E27FC236}">
                <a16:creationId xmlns:a16="http://schemas.microsoft.com/office/drawing/2014/main" id="{0ABD3602-C24D-C211-F479-6DFB25C291A5}"/>
              </a:ext>
            </a:extLst>
          </p:cNvPr>
          <p:cNvSpPr>
            <a:spLocks noGrp="1"/>
          </p:cNvSpPr>
          <p:nvPr>
            <p:ph idx="1"/>
          </p:nvPr>
        </p:nvSpPr>
        <p:spPr>
          <a:xfrm>
            <a:off x="609600" y="1986455"/>
            <a:ext cx="10972800" cy="3121572"/>
          </a:xfrm>
        </p:spPr>
        <p:txBody>
          <a:bodyPr>
            <a:normAutofit fontScale="47500" lnSpcReduction="20000"/>
          </a:bodyPr>
          <a:lstStyle/>
          <a:p>
            <a:pPr algn="l">
              <a:lnSpc>
                <a:spcPct val="110000"/>
              </a:lnSpc>
            </a:pPr>
            <a:r>
              <a:rPr lang="en-US" sz="4600" dirty="0">
                <a:latin typeface="ITC Franklin Gothic Std Bk Cd"/>
                <a:cs typeface="ITC Franklin Gothic Std Bk Cd"/>
              </a:rPr>
              <a:t>Assesses student performance for clinical component of the course grade</a:t>
            </a:r>
          </a:p>
          <a:p>
            <a:pPr marL="342900" indent="-342900" algn="l">
              <a:lnSpc>
                <a:spcPct val="110000"/>
              </a:lnSpc>
              <a:buFont typeface="Wingdings" panose="05000000000000000000" pitchFamily="2" charset="2"/>
              <a:buChar char="ü"/>
            </a:pPr>
            <a:r>
              <a:rPr lang="en-US" sz="4400" dirty="0">
                <a:latin typeface="ITC Franklin Gothic Std Bk Cd"/>
                <a:cs typeface="ITC Franklin Gothic Std Bk Cd"/>
              </a:rPr>
              <a:t>Reviews all student logs.</a:t>
            </a:r>
          </a:p>
          <a:p>
            <a:pPr marL="342900" indent="-342900" algn="l">
              <a:lnSpc>
                <a:spcPct val="110000"/>
              </a:lnSpc>
              <a:buFont typeface="Wingdings" panose="05000000000000000000" pitchFamily="2" charset="2"/>
              <a:buChar char="ü"/>
            </a:pPr>
            <a:r>
              <a:rPr lang="en-US" sz="4400" dirty="0">
                <a:latin typeface="ITC Franklin Gothic Std Bk Cd"/>
                <a:cs typeface="ITC Franklin Gothic Std Bk Cd"/>
              </a:rPr>
              <a:t>Assesses student’s clinical knowledge through discussions in the clinical setting, clinical conferences, and in midterm conference. </a:t>
            </a:r>
          </a:p>
          <a:p>
            <a:pPr marL="342900" indent="-342900" algn="l">
              <a:lnSpc>
                <a:spcPct val="110000"/>
              </a:lnSpc>
              <a:buFont typeface="Wingdings" panose="05000000000000000000" pitchFamily="2" charset="2"/>
              <a:buChar char="ü"/>
            </a:pPr>
            <a:r>
              <a:rPr lang="en-US" sz="4400" dirty="0">
                <a:latin typeface="ITC Franklin Gothic Std Bk Cd"/>
                <a:cs typeface="ITC Franklin Gothic Std Bk Cd"/>
              </a:rPr>
              <a:t>Assesses any written work by the student, such as plans of care, that reflect cognitive development. </a:t>
            </a:r>
          </a:p>
          <a:p>
            <a:pPr marL="342900" indent="-342900" algn="l">
              <a:lnSpc>
                <a:spcPct val="110000"/>
              </a:lnSpc>
              <a:buFont typeface="Wingdings" panose="05000000000000000000" pitchFamily="2" charset="2"/>
              <a:buChar char="ü"/>
            </a:pPr>
            <a:r>
              <a:rPr lang="en-US" sz="4400" dirty="0">
                <a:latin typeface="ITC Franklin Gothic Std Bk Cd"/>
                <a:cs typeface="ITC Franklin Gothic Std Bk Cd"/>
              </a:rPr>
              <a:t>Reviews preceptor evaluations of student and solicits verbal feedback about student performance from the preceptor and his/her colleagues.</a:t>
            </a:r>
          </a:p>
          <a:p>
            <a:endParaRPr lang="en-US" b="0" dirty="0"/>
          </a:p>
        </p:txBody>
      </p:sp>
    </p:spTree>
    <p:extLst>
      <p:ext uri="{BB962C8B-B14F-4D97-AF65-F5344CB8AC3E}">
        <p14:creationId xmlns:p14="http://schemas.microsoft.com/office/powerpoint/2010/main" val="1873457770"/>
      </p:ext>
    </p:extLst>
  </p:cSld>
  <p:clrMapOvr>
    <a:masterClrMapping/>
  </p:clrMapOvr>
</p:sld>
</file>

<file path=ppt/theme/theme1.xml><?xml version="1.0" encoding="utf-8"?>
<a:theme xmlns:a="http://schemas.openxmlformats.org/drawingml/2006/main" name="UVA Clean">
  <a:themeElements>
    <a:clrScheme name="UVA Colors">
      <a:dk1>
        <a:srgbClr val="222C4A"/>
      </a:dk1>
      <a:lt1>
        <a:srgbClr val="FFFFFF"/>
      </a:lt1>
      <a:dk2>
        <a:srgbClr val="656565"/>
      </a:dk2>
      <a:lt2>
        <a:srgbClr val="E7E6E6"/>
      </a:lt2>
      <a:accent1>
        <a:srgbClr val="222C4A"/>
      </a:accent1>
      <a:accent2>
        <a:srgbClr val="A8AFC5"/>
      </a:accent2>
      <a:accent3>
        <a:srgbClr val="E57200"/>
      </a:accent3>
      <a:accent4>
        <a:srgbClr val="FCD8BC"/>
      </a:accent4>
      <a:accent5>
        <a:srgbClr val="069EDF"/>
      </a:accent5>
      <a:accent6>
        <a:srgbClr val="23C9D3"/>
      </a:accent6>
      <a:hlink>
        <a:srgbClr val="222C4A"/>
      </a:hlink>
      <a:folHlink>
        <a:srgbClr val="069ED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C2659"/>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1CF6E366D25746B8253CB34701FC81" ma:contentTypeVersion="20" ma:contentTypeDescription="Create a new document." ma:contentTypeScope="" ma:versionID="88daa653b18e07046e59165899e7f530">
  <xsd:schema xmlns:xsd="http://www.w3.org/2001/XMLSchema" xmlns:xs="http://www.w3.org/2001/XMLSchema" xmlns:p="http://schemas.microsoft.com/office/2006/metadata/properties" xmlns:ns1="http://schemas.microsoft.com/sharepoint/v3" xmlns:ns3="684df1fe-1cc2-4d1a-8e0a-b5b7db577906" xmlns:ns4="1706222f-93fb-40a8-8b72-a3c797d2a73f" targetNamespace="http://schemas.microsoft.com/office/2006/metadata/properties" ma:root="true" ma:fieldsID="36c23cf359f7a10f6e29e7838542d27d" ns1:_="" ns3:_="" ns4:_="">
    <xsd:import namespace="http://schemas.microsoft.com/sharepoint/v3"/>
    <xsd:import namespace="684df1fe-1cc2-4d1a-8e0a-b5b7db577906"/>
    <xsd:import namespace="1706222f-93fb-40a8-8b72-a3c797d2a73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4df1fe-1cc2-4d1a-8e0a-b5b7db5779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06222f-93fb-40a8-8b72-a3c797d2a7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684df1fe-1cc2-4d1a-8e0a-b5b7db577906" xsi:nil="true"/>
  </documentManagement>
</p:properties>
</file>

<file path=customXml/itemProps1.xml><?xml version="1.0" encoding="utf-8"?>
<ds:datastoreItem xmlns:ds="http://schemas.openxmlformats.org/officeDocument/2006/customXml" ds:itemID="{16FD3245-5C77-4B30-945E-8D2461D14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84df1fe-1cc2-4d1a-8e0a-b5b7db577906"/>
    <ds:schemaRef ds:uri="1706222f-93fb-40a8-8b72-a3c797d2a7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EE9244-098B-4181-B380-5F661AB07CC3}">
  <ds:schemaRefs>
    <ds:schemaRef ds:uri="http://schemas.microsoft.com/sharepoint/v3/contenttype/forms"/>
  </ds:schemaRefs>
</ds:datastoreItem>
</file>

<file path=customXml/itemProps3.xml><?xml version="1.0" encoding="utf-8"?>
<ds:datastoreItem xmlns:ds="http://schemas.openxmlformats.org/officeDocument/2006/customXml" ds:itemID="{64EDD15D-04D7-46FD-A5EE-9E071CCFD62F}">
  <ds:schemaRefs>
    <ds:schemaRef ds:uri="http://purl.org/dc/terms/"/>
    <ds:schemaRef ds:uri="http://www.w3.org/XML/1998/namespace"/>
    <ds:schemaRef ds:uri="http://schemas.microsoft.com/sharepoint/v3"/>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1706222f-93fb-40a8-8b72-a3c797d2a73f"/>
    <ds:schemaRef ds:uri="684df1fe-1cc2-4d1a-8e0a-b5b7db577906"/>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1063</TotalTime>
  <Words>1895</Words>
  <Application>Microsoft Office PowerPoint</Application>
  <PresentationFormat>Widescreen</PresentationFormat>
  <Paragraphs>160</Paragraphs>
  <Slides>23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ITC Franklin Gothic Std Bk XCp</vt:lpstr>
      <vt:lpstr>Franklin Gothic Book</vt:lpstr>
      <vt:lpstr>ITC Franklin Gothic Std Med</vt:lpstr>
      <vt:lpstr>ITC Franklin Gothic Std Bk Cd</vt:lpstr>
      <vt:lpstr>Wingdings</vt:lpstr>
      <vt:lpstr>Arial</vt:lpstr>
      <vt:lpstr>Calibri</vt:lpstr>
      <vt:lpstr>ITC Franklin Gothic Std Book</vt:lpstr>
      <vt:lpstr>UVA Clean</vt:lpstr>
      <vt:lpstr>Preceptor training</vt:lpstr>
      <vt:lpstr>CONTENTS</vt:lpstr>
      <vt:lpstr>Preceptors:</vt:lpstr>
      <vt:lpstr>Virginia Board of Nursing Regulations </vt:lpstr>
      <vt:lpstr>Per the Virginia Board of Nursing Regulations:</vt:lpstr>
      <vt:lpstr>Course Professor Responsibilities Include:</vt:lpstr>
      <vt:lpstr>Clinical Faculty Responsibilities include:</vt:lpstr>
      <vt:lpstr>Clinical Faculty Responsibilities Continued:</vt:lpstr>
      <vt:lpstr>Clinical Faculty Responsibilities Continued:</vt:lpstr>
      <vt:lpstr>Preceptor Responsibilities Include:</vt:lpstr>
      <vt:lpstr>Preceptor Responsibilities Continued:</vt:lpstr>
      <vt:lpstr>Student Responsibilities Include:</vt:lpstr>
      <vt:lpstr>Student Responsibilities Include:</vt:lpstr>
      <vt:lpstr>Clinical Schedules</vt:lpstr>
      <vt:lpstr>Professional standards for Students:</vt:lpstr>
      <vt:lpstr>Preparedness</vt:lpstr>
      <vt:lpstr>Attendance &amp; Punctuality</vt:lpstr>
      <vt:lpstr>Professional Demeanor &amp; Engagement</vt:lpstr>
      <vt:lpstr>Legal &amp; Personal Limits</vt:lpstr>
      <vt:lpstr>Administering Medications</vt:lpstr>
      <vt:lpstr>The Student-Preceptor Working Relationship</vt:lpstr>
      <vt:lpstr>Resources Visit this site: Preceptors • UVA School of Nursing</vt:lpstr>
      <vt:lpstr>Thank you for viewing this preceptor  orientation module!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UVA</dc:creator>
  <cp:keywords/>
  <dc:description/>
  <cp:lastModifiedBy>Corbett, Lynn (lc6be)</cp:lastModifiedBy>
  <cp:revision>132</cp:revision>
  <dcterms:created xsi:type="dcterms:W3CDTF">2023-07-17T20:38:11Z</dcterms:created>
  <dcterms:modified xsi:type="dcterms:W3CDTF">2025-02-13T13:30:27Z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0x010100B01CF6E366D25746B8253CB34701FC81</vt:lpwstr>
  </property>
</Properties>
</file>