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1"/>
  </p:notesMasterIdLst>
  <p:handoutMasterIdLst>
    <p:handoutMasterId r:id="rId42"/>
  </p:handoutMasterIdLst>
  <p:sldIdLst>
    <p:sldId id="323" r:id="rId5"/>
    <p:sldId id="257" r:id="rId6"/>
    <p:sldId id="287"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24" r:id="rId20"/>
    <p:sldId id="301" r:id="rId21"/>
    <p:sldId id="304" r:id="rId22"/>
    <p:sldId id="305" r:id="rId23"/>
    <p:sldId id="306" r:id="rId24"/>
    <p:sldId id="307" r:id="rId25"/>
    <p:sldId id="309" r:id="rId26"/>
    <p:sldId id="310" r:id="rId27"/>
    <p:sldId id="311" r:id="rId28"/>
    <p:sldId id="312" r:id="rId29"/>
    <p:sldId id="315" r:id="rId30"/>
    <p:sldId id="313" r:id="rId31"/>
    <p:sldId id="314" r:id="rId32"/>
    <p:sldId id="316" r:id="rId33"/>
    <p:sldId id="317" r:id="rId34"/>
    <p:sldId id="318" r:id="rId35"/>
    <p:sldId id="303" r:id="rId36"/>
    <p:sldId id="320" r:id="rId37"/>
    <p:sldId id="321" r:id="rId38"/>
    <p:sldId id="322" r:id="rId39"/>
    <p:sldId id="319" r:id="rId4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158"/>
    <a:srgbClr val="17375E"/>
    <a:srgbClr val="DC5D0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76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lf, Abby C (acs2v)" userId="b9a4df74-16ef-47dd-b24f-437746f5b226" providerId="ADAL" clId="{2B974803-731D-43FA-BE6C-1C8162E3EDD7}"/>
    <pc:docChg chg="modSld">
      <pc:chgData name="Self, Abby C (acs2v)" userId="b9a4df74-16ef-47dd-b24f-437746f5b226" providerId="ADAL" clId="{2B974803-731D-43FA-BE6C-1C8162E3EDD7}" dt="2023-07-07T21:33:02.669" v="31" actId="6549"/>
      <pc:docMkLst>
        <pc:docMk/>
      </pc:docMkLst>
      <pc:sldChg chg="modSp mod">
        <pc:chgData name="Self, Abby C (acs2v)" userId="b9a4df74-16ef-47dd-b24f-437746f5b226" providerId="ADAL" clId="{2B974803-731D-43FA-BE6C-1C8162E3EDD7}" dt="2023-07-07T21:33:02.669" v="31" actId="6549"/>
        <pc:sldMkLst>
          <pc:docMk/>
          <pc:sldMk cId="1314192761" sldId="319"/>
        </pc:sldMkLst>
        <pc:spChg chg="mod">
          <ac:chgData name="Self, Abby C (acs2v)" userId="b9a4df74-16ef-47dd-b24f-437746f5b226" providerId="ADAL" clId="{2B974803-731D-43FA-BE6C-1C8162E3EDD7}" dt="2023-07-07T21:33:02.669" v="31" actId="6549"/>
          <ac:spMkLst>
            <pc:docMk/>
            <pc:sldMk cId="1314192761" sldId="319"/>
            <ac:spMk id="9" creationId="{00000000-0000-0000-0000-000000000000}"/>
          </ac:spMkLst>
        </pc:spChg>
      </pc:sldChg>
    </pc:docChg>
  </pc:docChgLst>
  <pc:docChgLst>
    <pc:chgData name="Self, Abby C (acs2v)" userId="b9a4df74-16ef-47dd-b24f-437746f5b226" providerId="ADAL" clId="{EEFDA2C8-0DAD-461E-8194-6137B634E79C}"/>
    <pc:docChg chg="modSld">
      <pc:chgData name="Self, Abby C (acs2v)" userId="b9a4df74-16ef-47dd-b24f-437746f5b226" providerId="ADAL" clId="{EEFDA2C8-0DAD-461E-8194-6137B634E79C}" dt="2022-06-30T15:00:47.445" v="36" actId="20577"/>
      <pc:docMkLst>
        <pc:docMk/>
      </pc:docMkLst>
      <pc:sldChg chg="modSp mod">
        <pc:chgData name="Self, Abby C (acs2v)" userId="b9a4df74-16ef-47dd-b24f-437746f5b226" providerId="ADAL" clId="{EEFDA2C8-0DAD-461E-8194-6137B634E79C}" dt="2022-06-30T15:00:47.445" v="36" actId="20577"/>
        <pc:sldMkLst>
          <pc:docMk/>
          <pc:sldMk cId="2721271333" sldId="323"/>
        </pc:sldMkLst>
        <pc:spChg chg="mod">
          <ac:chgData name="Self, Abby C (acs2v)" userId="b9a4df74-16ef-47dd-b24f-437746f5b226" providerId="ADAL" clId="{EEFDA2C8-0DAD-461E-8194-6137B634E79C}" dt="2022-06-30T15:00:37.826" v="26" actId="6549"/>
          <ac:spMkLst>
            <pc:docMk/>
            <pc:sldMk cId="2721271333" sldId="323"/>
            <ac:spMk id="4" creationId="{00000000-0000-0000-0000-000000000000}"/>
          </ac:spMkLst>
        </pc:spChg>
        <pc:spChg chg="mod">
          <ac:chgData name="Self, Abby C (acs2v)" userId="b9a4df74-16ef-47dd-b24f-437746f5b226" providerId="ADAL" clId="{EEFDA2C8-0DAD-461E-8194-6137B634E79C}" dt="2022-06-30T15:00:47.445" v="36" actId="20577"/>
          <ac:spMkLst>
            <pc:docMk/>
            <pc:sldMk cId="2721271333" sldId="323"/>
            <ac:spMk id="5" creationId="{00000000-0000-0000-0000-000000000000}"/>
          </ac:spMkLst>
        </pc:spChg>
      </pc:sldChg>
      <pc:sldChg chg="modSp mod">
        <pc:chgData name="Self, Abby C (acs2v)" userId="b9a4df74-16ef-47dd-b24f-437746f5b226" providerId="ADAL" clId="{EEFDA2C8-0DAD-461E-8194-6137B634E79C}" dt="2021-08-10T11:38:29.799" v="15" actId="20577"/>
        <pc:sldMkLst>
          <pc:docMk/>
          <pc:sldMk cId="2477436799" sldId="324"/>
        </pc:sldMkLst>
        <pc:spChg chg="mod">
          <ac:chgData name="Self, Abby C (acs2v)" userId="b9a4df74-16ef-47dd-b24f-437746f5b226" providerId="ADAL" clId="{EEFDA2C8-0DAD-461E-8194-6137B634E79C}" dt="2021-08-10T11:38:29.799" v="15" actId="20577"/>
          <ac:spMkLst>
            <pc:docMk/>
            <pc:sldMk cId="2477436799" sldId="324"/>
            <ac:spMk id="9" creationId="{00000000-0000-0000-0000-000000000000}"/>
          </ac:spMkLst>
        </pc:spChg>
      </pc:sldChg>
    </pc:docChg>
  </pc:docChgLst>
  <pc:docChgLst>
    <pc:chgData name="Self, Abby C (acs2v)" userId="b9a4df74-16ef-47dd-b24f-437746f5b226" providerId="ADAL" clId="{122A5EB8-929A-46C4-95CA-39FFDFA1BAF1}"/>
    <pc:docChg chg="undo redo custSel addSld delSld modSld">
      <pc:chgData name="Self, Abby C (acs2v)" userId="b9a4df74-16ef-47dd-b24f-437746f5b226" providerId="ADAL" clId="{122A5EB8-929A-46C4-95CA-39FFDFA1BAF1}" dt="2021-07-01T16:12:10.067" v="440" actId="20577"/>
      <pc:docMkLst>
        <pc:docMk/>
      </pc:docMkLst>
      <pc:sldChg chg="modSp mod">
        <pc:chgData name="Self, Abby C (acs2v)" userId="b9a4df74-16ef-47dd-b24f-437746f5b226" providerId="ADAL" clId="{122A5EB8-929A-46C4-95CA-39FFDFA1BAF1}" dt="2021-07-01T14:03:37.023" v="4" actId="20577"/>
        <pc:sldMkLst>
          <pc:docMk/>
          <pc:sldMk cId="3998486349" sldId="289"/>
        </pc:sldMkLst>
        <pc:spChg chg="mod">
          <ac:chgData name="Self, Abby C (acs2v)" userId="b9a4df74-16ef-47dd-b24f-437746f5b226" providerId="ADAL" clId="{122A5EB8-929A-46C4-95CA-39FFDFA1BAF1}" dt="2021-07-01T14:03:37.023" v="4" actId="20577"/>
          <ac:spMkLst>
            <pc:docMk/>
            <pc:sldMk cId="3998486349" sldId="289"/>
            <ac:spMk id="9" creationId="{00000000-0000-0000-0000-000000000000}"/>
          </ac:spMkLst>
        </pc:spChg>
      </pc:sldChg>
      <pc:sldChg chg="modSp mod">
        <pc:chgData name="Self, Abby C (acs2v)" userId="b9a4df74-16ef-47dd-b24f-437746f5b226" providerId="ADAL" clId="{122A5EB8-929A-46C4-95CA-39FFDFA1BAF1}" dt="2021-07-01T14:05:27.088" v="11" actId="20577"/>
        <pc:sldMkLst>
          <pc:docMk/>
          <pc:sldMk cId="2507117413" sldId="290"/>
        </pc:sldMkLst>
        <pc:spChg chg="mod">
          <ac:chgData name="Self, Abby C (acs2v)" userId="b9a4df74-16ef-47dd-b24f-437746f5b226" providerId="ADAL" clId="{122A5EB8-929A-46C4-95CA-39FFDFA1BAF1}" dt="2021-07-01T14:05:27.088" v="11" actId="20577"/>
          <ac:spMkLst>
            <pc:docMk/>
            <pc:sldMk cId="2507117413" sldId="290"/>
            <ac:spMk id="9" creationId="{00000000-0000-0000-0000-000000000000}"/>
          </ac:spMkLst>
        </pc:spChg>
      </pc:sldChg>
      <pc:sldChg chg="modSp mod">
        <pc:chgData name="Self, Abby C (acs2v)" userId="b9a4df74-16ef-47dd-b24f-437746f5b226" providerId="ADAL" clId="{122A5EB8-929A-46C4-95CA-39FFDFA1BAF1}" dt="2021-07-01T14:05:11.949" v="8"/>
        <pc:sldMkLst>
          <pc:docMk/>
          <pc:sldMk cId="516183234" sldId="291"/>
        </pc:sldMkLst>
        <pc:spChg chg="mod">
          <ac:chgData name="Self, Abby C (acs2v)" userId="b9a4df74-16ef-47dd-b24f-437746f5b226" providerId="ADAL" clId="{122A5EB8-929A-46C4-95CA-39FFDFA1BAF1}" dt="2021-07-01T14:05:11.949" v="8"/>
          <ac:spMkLst>
            <pc:docMk/>
            <pc:sldMk cId="516183234" sldId="291"/>
            <ac:spMk id="9" creationId="{00000000-0000-0000-0000-000000000000}"/>
          </ac:spMkLst>
        </pc:spChg>
      </pc:sldChg>
      <pc:sldChg chg="modSp mod">
        <pc:chgData name="Self, Abby C (acs2v)" userId="b9a4df74-16ef-47dd-b24f-437746f5b226" providerId="ADAL" clId="{122A5EB8-929A-46C4-95CA-39FFDFA1BAF1}" dt="2021-07-01T14:05:15.558" v="9"/>
        <pc:sldMkLst>
          <pc:docMk/>
          <pc:sldMk cId="49404599" sldId="292"/>
        </pc:sldMkLst>
        <pc:spChg chg="mod">
          <ac:chgData name="Self, Abby C (acs2v)" userId="b9a4df74-16ef-47dd-b24f-437746f5b226" providerId="ADAL" clId="{122A5EB8-929A-46C4-95CA-39FFDFA1BAF1}" dt="2021-07-01T14:05:15.558" v="9"/>
          <ac:spMkLst>
            <pc:docMk/>
            <pc:sldMk cId="49404599" sldId="292"/>
            <ac:spMk id="9" creationId="{00000000-0000-0000-0000-000000000000}"/>
          </ac:spMkLst>
        </pc:spChg>
      </pc:sldChg>
      <pc:sldChg chg="modSp mod">
        <pc:chgData name="Self, Abby C (acs2v)" userId="b9a4df74-16ef-47dd-b24f-437746f5b226" providerId="ADAL" clId="{122A5EB8-929A-46C4-95CA-39FFDFA1BAF1}" dt="2021-07-01T14:05:19.135" v="10"/>
        <pc:sldMkLst>
          <pc:docMk/>
          <pc:sldMk cId="3182044273" sldId="293"/>
        </pc:sldMkLst>
        <pc:spChg chg="mod">
          <ac:chgData name="Self, Abby C (acs2v)" userId="b9a4df74-16ef-47dd-b24f-437746f5b226" providerId="ADAL" clId="{122A5EB8-929A-46C4-95CA-39FFDFA1BAF1}" dt="2021-07-01T14:05:19.135" v="10"/>
          <ac:spMkLst>
            <pc:docMk/>
            <pc:sldMk cId="3182044273" sldId="293"/>
            <ac:spMk id="9" creationId="{00000000-0000-0000-0000-000000000000}"/>
          </ac:spMkLst>
        </pc:spChg>
      </pc:sldChg>
      <pc:sldChg chg="modSp mod">
        <pc:chgData name="Self, Abby C (acs2v)" userId="b9a4df74-16ef-47dd-b24f-437746f5b226" providerId="ADAL" clId="{122A5EB8-929A-46C4-95CA-39FFDFA1BAF1}" dt="2021-07-01T14:07:41.602" v="13" actId="20577"/>
        <pc:sldMkLst>
          <pc:docMk/>
          <pc:sldMk cId="3400657517" sldId="296"/>
        </pc:sldMkLst>
        <pc:spChg chg="mod">
          <ac:chgData name="Self, Abby C (acs2v)" userId="b9a4df74-16ef-47dd-b24f-437746f5b226" providerId="ADAL" clId="{122A5EB8-929A-46C4-95CA-39FFDFA1BAF1}" dt="2021-07-01T14:07:41.602" v="13" actId="20577"/>
          <ac:spMkLst>
            <pc:docMk/>
            <pc:sldMk cId="3400657517" sldId="296"/>
            <ac:spMk id="9" creationId="{00000000-0000-0000-0000-000000000000}"/>
          </ac:spMkLst>
        </pc:spChg>
      </pc:sldChg>
      <pc:sldChg chg="modSp mod">
        <pc:chgData name="Self, Abby C (acs2v)" userId="b9a4df74-16ef-47dd-b24f-437746f5b226" providerId="ADAL" clId="{122A5EB8-929A-46C4-95CA-39FFDFA1BAF1}" dt="2021-07-01T14:21:02.023" v="58" actId="20577"/>
        <pc:sldMkLst>
          <pc:docMk/>
          <pc:sldMk cId="3736009562" sldId="297"/>
        </pc:sldMkLst>
        <pc:spChg chg="mod">
          <ac:chgData name="Self, Abby C (acs2v)" userId="b9a4df74-16ef-47dd-b24f-437746f5b226" providerId="ADAL" clId="{122A5EB8-929A-46C4-95CA-39FFDFA1BAF1}" dt="2021-07-01T14:21:02.023" v="58" actId="20577"/>
          <ac:spMkLst>
            <pc:docMk/>
            <pc:sldMk cId="3736009562" sldId="297"/>
            <ac:spMk id="9" creationId="{00000000-0000-0000-0000-000000000000}"/>
          </ac:spMkLst>
        </pc:spChg>
      </pc:sldChg>
      <pc:sldChg chg="modSp mod">
        <pc:chgData name="Self, Abby C (acs2v)" userId="b9a4df74-16ef-47dd-b24f-437746f5b226" providerId="ADAL" clId="{122A5EB8-929A-46C4-95CA-39FFDFA1BAF1}" dt="2021-07-01T16:12:10.067" v="440" actId="20577"/>
        <pc:sldMkLst>
          <pc:docMk/>
          <pc:sldMk cId="3837224844" sldId="298"/>
        </pc:sldMkLst>
        <pc:spChg chg="mod">
          <ac:chgData name="Self, Abby C (acs2v)" userId="b9a4df74-16ef-47dd-b24f-437746f5b226" providerId="ADAL" clId="{122A5EB8-929A-46C4-95CA-39FFDFA1BAF1}" dt="2021-07-01T16:12:10.067" v="440" actId="20577"/>
          <ac:spMkLst>
            <pc:docMk/>
            <pc:sldMk cId="3837224844" sldId="298"/>
            <ac:spMk id="9" creationId="{00000000-0000-0000-0000-000000000000}"/>
          </ac:spMkLst>
        </pc:spChg>
      </pc:sldChg>
      <pc:sldChg chg="modSp mod">
        <pc:chgData name="Self, Abby C (acs2v)" userId="b9a4df74-16ef-47dd-b24f-437746f5b226" providerId="ADAL" clId="{122A5EB8-929A-46C4-95CA-39FFDFA1BAF1}" dt="2021-07-01T14:23:43.230" v="78" actId="6549"/>
        <pc:sldMkLst>
          <pc:docMk/>
          <pc:sldMk cId="445294057" sldId="299"/>
        </pc:sldMkLst>
        <pc:spChg chg="mod">
          <ac:chgData name="Self, Abby C (acs2v)" userId="b9a4df74-16ef-47dd-b24f-437746f5b226" providerId="ADAL" clId="{122A5EB8-929A-46C4-95CA-39FFDFA1BAF1}" dt="2021-07-01T14:23:43.230" v="78" actId="6549"/>
          <ac:spMkLst>
            <pc:docMk/>
            <pc:sldMk cId="445294057" sldId="299"/>
            <ac:spMk id="9" creationId="{00000000-0000-0000-0000-000000000000}"/>
          </ac:spMkLst>
        </pc:spChg>
      </pc:sldChg>
      <pc:sldChg chg="modSp mod">
        <pc:chgData name="Self, Abby C (acs2v)" userId="b9a4df74-16ef-47dd-b24f-437746f5b226" providerId="ADAL" clId="{122A5EB8-929A-46C4-95CA-39FFDFA1BAF1}" dt="2021-07-01T14:31:27.086" v="195" actId="6549"/>
        <pc:sldMkLst>
          <pc:docMk/>
          <pc:sldMk cId="3197514658" sldId="300"/>
        </pc:sldMkLst>
        <pc:spChg chg="mod">
          <ac:chgData name="Self, Abby C (acs2v)" userId="b9a4df74-16ef-47dd-b24f-437746f5b226" providerId="ADAL" clId="{122A5EB8-929A-46C4-95CA-39FFDFA1BAF1}" dt="2021-07-01T14:31:27.086" v="195" actId="6549"/>
          <ac:spMkLst>
            <pc:docMk/>
            <pc:sldMk cId="3197514658" sldId="300"/>
            <ac:spMk id="9" creationId="{00000000-0000-0000-0000-000000000000}"/>
          </ac:spMkLst>
        </pc:spChg>
      </pc:sldChg>
      <pc:sldChg chg="modSp mod">
        <pc:chgData name="Self, Abby C (acs2v)" userId="b9a4df74-16ef-47dd-b24f-437746f5b226" providerId="ADAL" clId="{122A5EB8-929A-46C4-95CA-39FFDFA1BAF1}" dt="2021-07-01T14:32:09.863" v="203" actId="6549"/>
        <pc:sldMkLst>
          <pc:docMk/>
          <pc:sldMk cId="2159113915" sldId="301"/>
        </pc:sldMkLst>
        <pc:spChg chg="mod">
          <ac:chgData name="Self, Abby C (acs2v)" userId="b9a4df74-16ef-47dd-b24f-437746f5b226" providerId="ADAL" clId="{122A5EB8-929A-46C4-95CA-39FFDFA1BAF1}" dt="2021-07-01T14:32:09.863" v="203" actId="6549"/>
          <ac:spMkLst>
            <pc:docMk/>
            <pc:sldMk cId="2159113915" sldId="301"/>
            <ac:spMk id="9" creationId="{00000000-0000-0000-0000-000000000000}"/>
          </ac:spMkLst>
        </pc:spChg>
      </pc:sldChg>
      <pc:sldChg chg="del">
        <pc:chgData name="Self, Abby C (acs2v)" userId="b9a4df74-16ef-47dd-b24f-437746f5b226" providerId="ADAL" clId="{122A5EB8-929A-46C4-95CA-39FFDFA1BAF1}" dt="2021-07-01T14:32:34.369" v="204" actId="2696"/>
        <pc:sldMkLst>
          <pc:docMk/>
          <pc:sldMk cId="4252616862" sldId="302"/>
        </pc:sldMkLst>
      </pc:sldChg>
      <pc:sldChg chg="modSp mod">
        <pc:chgData name="Self, Abby C (acs2v)" userId="b9a4df74-16ef-47dd-b24f-437746f5b226" providerId="ADAL" clId="{122A5EB8-929A-46C4-95CA-39FFDFA1BAF1}" dt="2021-07-01T15:03:19.851" v="290" actId="6549"/>
        <pc:sldMkLst>
          <pc:docMk/>
          <pc:sldMk cId="2722885937" sldId="304"/>
        </pc:sldMkLst>
        <pc:spChg chg="mod">
          <ac:chgData name="Self, Abby C (acs2v)" userId="b9a4df74-16ef-47dd-b24f-437746f5b226" providerId="ADAL" clId="{122A5EB8-929A-46C4-95CA-39FFDFA1BAF1}" dt="2021-07-01T15:03:19.851" v="290" actId="6549"/>
          <ac:spMkLst>
            <pc:docMk/>
            <pc:sldMk cId="2722885937" sldId="304"/>
            <ac:spMk id="9" creationId="{00000000-0000-0000-0000-000000000000}"/>
          </ac:spMkLst>
        </pc:spChg>
      </pc:sldChg>
      <pc:sldChg chg="modSp mod">
        <pc:chgData name="Self, Abby C (acs2v)" userId="b9a4df74-16ef-47dd-b24f-437746f5b226" providerId="ADAL" clId="{122A5EB8-929A-46C4-95CA-39FFDFA1BAF1}" dt="2021-07-01T15:04:04.442" v="295" actId="6549"/>
        <pc:sldMkLst>
          <pc:docMk/>
          <pc:sldMk cId="761523381" sldId="305"/>
        </pc:sldMkLst>
        <pc:spChg chg="mod">
          <ac:chgData name="Self, Abby C (acs2v)" userId="b9a4df74-16ef-47dd-b24f-437746f5b226" providerId="ADAL" clId="{122A5EB8-929A-46C4-95CA-39FFDFA1BAF1}" dt="2021-07-01T15:04:04.442" v="295" actId="6549"/>
          <ac:spMkLst>
            <pc:docMk/>
            <pc:sldMk cId="761523381" sldId="305"/>
            <ac:spMk id="9" creationId="{00000000-0000-0000-0000-000000000000}"/>
          </ac:spMkLst>
        </pc:spChg>
      </pc:sldChg>
      <pc:sldChg chg="modSp mod">
        <pc:chgData name="Self, Abby C (acs2v)" userId="b9a4df74-16ef-47dd-b24f-437746f5b226" providerId="ADAL" clId="{122A5EB8-929A-46C4-95CA-39FFDFA1BAF1}" dt="2021-07-01T15:05:16.463" v="311" actId="20577"/>
        <pc:sldMkLst>
          <pc:docMk/>
          <pc:sldMk cId="4148346003" sldId="307"/>
        </pc:sldMkLst>
        <pc:spChg chg="mod">
          <ac:chgData name="Self, Abby C (acs2v)" userId="b9a4df74-16ef-47dd-b24f-437746f5b226" providerId="ADAL" clId="{122A5EB8-929A-46C4-95CA-39FFDFA1BAF1}" dt="2021-07-01T15:05:16.463" v="311" actId="20577"/>
          <ac:spMkLst>
            <pc:docMk/>
            <pc:sldMk cId="4148346003" sldId="307"/>
            <ac:spMk id="9" creationId="{00000000-0000-0000-0000-000000000000}"/>
          </ac:spMkLst>
        </pc:spChg>
      </pc:sldChg>
      <pc:sldChg chg="modSp mod">
        <pc:chgData name="Self, Abby C (acs2v)" userId="b9a4df74-16ef-47dd-b24f-437746f5b226" providerId="ADAL" clId="{122A5EB8-929A-46C4-95CA-39FFDFA1BAF1}" dt="2021-07-01T15:10:25.772" v="312" actId="6549"/>
        <pc:sldMkLst>
          <pc:docMk/>
          <pc:sldMk cId="1620816652" sldId="309"/>
        </pc:sldMkLst>
        <pc:spChg chg="mod">
          <ac:chgData name="Self, Abby C (acs2v)" userId="b9a4df74-16ef-47dd-b24f-437746f5b226" providerId="ADAL" clId="{122A5EB8-929A-46C4-95CA-39FFDFA1BAF1}" dt="2021-07-01T15:10:25.772" v="312" actId="6549"/>
          <ac:spMkLst>
            <pc:docMk/>
            <pc:sldMk cId="1620816652" sldId="309"/>
            <ac:spMk id="9" creationId="{00000000-0000-0000-0000-000000000000}"/>
          </ac:spMkLst>
        </pc:spChg>
      </pc:sldChg>
      <pc:sldChg chg="modSp mod">
        <pc:chgData name="Self, Abby C (acs2v)" userId="b9a4df74-16ef-47dd-b24f-437746f5b226" providerId="ADAL" clId="{122A5EB8-929A-46C4-95CA-39FFDFA1BAF1}" dt="2021-07-01T15:21:47.403" v="330" actId="6549"/>
        <pc:sldMkLst>
          <pc:docMk/>
          <pc:sldMk cId="3038656188" sldId="310"/>
        </pc:sldMkLst>
        <pc:spChg chg="mod">
          <ac:chgData name="Self, Abby C (acs2v)" userId="b9a4df74-16ef-47dd-b24f-437746f5b226" providerId="ADAL" clId="{122A5EB8-929A-46C4-95CA-39FFDFA1BAF1}" dt="2021-07-01T15:21:47.403" v="330" actId="6549"/>
          <ac:spMkLst>
            <pc:docMk/>
            <pc:sldMk cId="3038656188" sldId="310"/>
            <ac:spMk id="9" creationId="{00000000-0000-0000-0000-000000000000}"/>
          </ac:spMkLst>
        </pc:spChg>
      </pc:sldChg>
      <pc:sldChg chg="modSp mod">
        <pc:chgData name="Self, Abby C (acs2v)" userId="b9a4df74-16ef-47dd-b24f-437746f5b226" providerId="ADAL" clId="{122A5EB8-929A-46C4-95CA-39FFDFA1BAF1}" dt="2021-07-01T15:22:48.266" v="392" actId="6549"/>
        <pc:sldMkLst>
          <pc:docMk/>
          <pc:sldMk cId="2802260377" sldId="312"/>
        </pc:sldMkLst>
        <pc:spChg chg="mod">
          <ac:chgData name="Self, Abby C (acs2v)" userId="b9a4df74-16ef-47dd-b24f-437746f5b226" providerId="ADAL" clId="{122A5EB8-929A-46C4-95CA-39FFDFA1BAF1}" dt="2021-07-01T15:22:48.266" v="392" actId="6549"/>
          <ac:spMkLst>
            <pc:docMk/>
            <pc:sldMk cId="2802260377" sldId="312"/>
            <ac:spMk id="9" creationId="{00000000-0000-0000-0000-000000000000}"/>
          </ac:spMkLst>
        </pc:spChg>
      </pc:sldChg>
      <pc:sldChg chg="modSp mod">
        <pc:chgData name="Self, Abby C (acs2v)" userId="b9a4df74-16ef-47dd-b24f-437746f5b226" providerId="ADAL" clId="{122A5EB8-929A-46C4-95CA-39FFDFA1BAF1}" dt="2021-07-01T15:24:27.379" v="414" actId="6549"/>
        <pc:sldMkLst>
          <pc:docMk/>
          <pc:sldMk cId="2550642237" sldId="313"/>
        </pc:sldMkLst>
        <pc:spChg chg="mod">
          <ac:chgData name="Self, Abby C (acs2v)" userId="b9a4df74-16ef-47dd-b24f-437746f5b226" providerId="ADAL" clId="{122A5EB8-929A-46C4-95CA-39FFDFA1BAF1}" dt="2021-07-01T15:23:43.358" v="405" actId="20577"/>
          <ac:spMkLst>
            <pc:docMk/>
            <pc:sldMk cId="2550642237" sldId="313"/>
            <ac:spMk id="7" creationId="{00000000-0000-0000-0000-000000000000}"/>
          </ac:spMkLst>
        </pc:spChg>
        <pc:spChg chg="mod">
          <ac:chgData name="Self, Abby C (acs2v)" userId="b9a4df74-16ef-47dd-b24f-437746f5b226" providerId="ADAL" clId="{122A5EB8-929A-46C4-95CA-39FFDFA1BAF1}" dt="2021-07-01T15:24:27.379" v="414" actId="6549"/>
          <ac:spMkLst>
            <pc:docMk/>
            <pc:sldMk cId="2550642237" sldId="313"/>
            <ac:spMk id="9" creationId="{00000000-0000-0000-0000-000000000000}"/>
          </ac:spMkLst>
        </pc:spChg>
      </pc:sldChg>
      <pc:sldChg chg="modSp mod">
        <pc:chgData name="Self, Abby C (acs2v)" userId="b9a4df74-16ef-47dd-b24f-437746f5b226" providerId="ADAL" clId="{122A5EB8-929A-46C4-95CA-39FFDFA1BAF1}" dt="2021-07-01T15:26:07.142" v="419" actId="14100"/>
        <pc:sldMkLst>
          <pc:docMk/>
          <pc:sldMk cId="3076003320" sldId="314"/>
        </pc:sldMkLst>
        <pc:spChg chg="mod">
          <ac:chgData name="Self, Abby C (acs2v)" userId="b9a4df74-16ef-47dd-b24f-437746f5b226" providerId="ADAL" clId="{122A5EB8-929A-46C4-95CA-39FFDFA1BAF1}" dt="2021-07-01T15:26:07.142" v="419" actId="14100"/>
          <ac:spMkLst>
            <pc:docMk/>
            <pc:sldMk cId="3076003320" sldId="314"/>
            <ac:spMk id="9" creationId="{00000000-0000-0000-0000-000000000000}"/>
          </ac:spMkLst>
        </pc:spChg>
      </pc:sldChg>
      <pc:sldChg chg="modSp mod">
        <pc:chgData name="Self, Abby C (acs2v)" userId="b9a4df74-16ef-47dd-b24f-437746f5b226" providerId="ADAL" clId="{122A5EB8-929A-46C4-95CA-39FFDFA1BAF1}" dt="2021-07-01T14:35:28.620" v="246" actId="6549"/>
        <pc:sldMkLst>
          <pc:docMk/>
          <pc:sldMk cId="777416478" sldId="322"/>
        </pc:sldMkLst>
        <pc:spChg chg="mod">
          <ac:chgData name="Self, Abby C (acs2v)" userId="b9a4df74-16ef-47dd-b24f-437746f5b226" providerId="ADAL" clId="{122A5EB8-929A-46C4-95CA-39FFDFA1BAF1}" dt="2021-07-01T14:35:28.620" v="246" actId="6549"/>
          <ac:spMkLst>
            <pc:docMk/>
            <pc:sldMk cId="777416478" sldId="322"/>
            <ac:spMk id="9" creationId="{00000000-0000-0000-0000-000000000000}"/>
          </ac:spMkLst>
        </pc:spChg>
      </pc:sldChg>
      <pc:sldChg chg="modSp add mod">
        <pc:chgData name="Self, Abby C (acs2v)" userId="b9a4df74-16ef-47dd-b24f-437746f5b226" providerId="ADAL" clId="{122A5EB8-929A-46C4-95CA-39FFDFA1BAF1}" dt="2021-07-01T14:31:05.950" v="192" actId="6549"/>
        <pc:sldMkLst>
          <pc:docMk/>
          <pc:sldMk cId="2477436799" sldId="324"/>
        </pc:sldMkLst>
        <pc:spChg chg="mod">
          <ac:chgData name="Self, Abby C (acs2v)" userId="b9a4df74-16ef-47dd-b24f-437746f5b226" providerId="ADAL" clId="{122A5EB8-929A-46C4-95CA-39FFDFA1BAF1}" dt="2021-07-01T14:31:05.950" v="192" actId="6549"/>
          <ac:spMkLst>
            <pc:docMk/>
            <pc:sldMk cId="2477436799" sldId="324"/>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D8280A5-F7CC-4D74-BFCF-4F92C357C882}" type="datetimeFigureOut">
              <a:rPr lang="en-US" smtClean="0"/>
              <a:t>7/7/2023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E423A73-F210-46F0-A174-C341AD29D949}" type="slidenum">
              <a:rPr lang="en-US" smtClean="0"/>
              <a:t>‹#›</a:t>
            </a:fld>
            <a:endParaRPr lang="en-US"/>
          </a:p>
        </p:txBody>
      </p:sp>
    </p:spTree>
    <p:extLst>
      <p:ext uri="{BB962C8B-B14F-4D97-AF65-F5344CB8AC3E}">
        <p14:creationId xmlns:p14="http://schemas.microsoft.com/office/powerpoint/2010/main" val="1763463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8A12B2A-6F7E-034B-AD25-4E6BDE0503A5}" type="datetimeFigureOut">
              <a:rPr lang="en-US" smtClean="0"/>
              <a:t>7/7/2023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FA823C6-C6F6-DB4C-A199-2EE661A7143C}" type="slidenum">
              <a:rPr lang="en-US" smtClean="0"/>
              <a:t>‹#›</a:t>
            </a:fld>
            <a:endParaRPr lang="en-US"/>
          </a:p>
        </p:txBody>
      </p:sp>
    </p:spTree>
    <p:extLst>
      <p:ext uri="{BB962C8B-B14F-4D97-AF65-F5344CB8AC3E}">
        <p14:creationId xmlns:p14="http://schemas.microsoft.com/office/powerpoint/2010/main" val="12010646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7A12ABF-A53D-9343-9C84-5AD19B4E842A}"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227842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A12ABF-A53D-9343-9C84-5AD19B4E842A}"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343892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A12ABF-A53D-9343-9C84-5AD19B4E842A}"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356732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A12ABF-A53D-9343-9C84-5AD19B4E842A}"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2539668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A12ABF-A53D-9343-9C84-5AD19B4E842A}"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63778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A12ABF-A53D-9343-9C84-5AD19B4E842A}" type="datetimeFigureOut">
              <a:rPr lang="en-US" smtClean="0"/>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88156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A12ABF-A53D-9343-9C84-5AD19B4E842A}" type="datetimeFigureOut">
              <a:rPr lang="en-US" smtClean="0"/>
              <a:t>7/7/2023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502556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A12ABF-A53D-9343-9C84-5AD19B4E842A}" type="datetimeFigureOut">
              <a:rPr lang="en-US" smtClean="0"/>
              <a:t>7/7/2023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47596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12ABF-A53D-9343-9C84-5AD19B4E842A}" type="datetimeFigureOut">
              <a:rPr lang="en-US" smtClean="0"/>
              <a:t>7/7/2023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3062033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A12ABF-A53D-9343-9C84-5AD19B4E842A}" type="datetimeFigureOut">
              <a:rPr lang="en-US" smtClean="0"/>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3470311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A12ABF-A53D-9343-9C84-5AD19B4E842A}" type="datetimeFigureOut">
              <a:rPr lang="en-US" smtClean="0"/>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F8BC3-73E8-DE4F-ADA8-E4790791733F}" type="slidenum">
              <a:rPr lang="en-US" smtClean="0"/>
              <a:t>‹#›</a:t>
            </a:fld>
            <a:endParaRPr lang="en-US"/>
          </a:p>
        </p:txBody>
      </p:sp>
    </p:spTree>
    <p:extLst>
      <p:ext uri="{BB962C8B-B14F-4D97-AF65-F5344CB8AC3E}">
        <p14:creationId xmlns:p14="http://schemas.microsoft.com/office/powerpoint/2010/main" val="179196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A12ABF-A53D-9343-9C84-5AD19B4E842A}" type="datetimeFigureOut">
              <a:rPr lang="en-US" smtClean="0"/>
              <a:t>7/7/2023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8F8BC3-73E8-DE4F-ADA8-E4790791733F}" type="slidenum">
              <a:rPr lang="en-US" smtClean="0"/>
              <a:t>‹#›</a:t>
            </a:fld>
            <a:endParaRPr lang="en-US"/>
          </a:p>
        </p:txBody>
      </p:sp>
    </p:spTree>
    <p:extLst>
      <p:ext uri="{BB962C8B-B14F-4D97-AF65-F5344CB8AC3E}">
        <p14:creationId xmlns:p14="http://schemas.microsoft.com/office/powerpoint/2010/main" val="1427875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nursing.virginia.edu/academics/precepto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2158"/>
        </a:solidFill>
        <a:effectLst/>
      </p:bgPr>
    </p:bg>
    <p:spTree>
      <p:nvGrpSpPr>
        <p:cNvPr id="1" name=""/>
        <p:cNvGrpSpPr/>
        <p:nvPr/>
      </p:nvGrpSpPr>
      <p:grpSpPr>
        <a:xfrm>
          <a:off x="0" y="0"/>
          <a:ext cx="0" cy="0"/>
          <a:chOff x="0" y="0"/>
          <a:chExt cx="0" cy="0"/>
        </a:xfrm>
      </p:grpSpPr>
      <p:sp>
        <p:nvSpPr>
          <p:cNvPr id="11" name="Rectangle 10"/>
          <p:cNvSpPr/>
          <p:nvPr/>
        </p:nvSpPr>
        <p:spPr>
          <a:xfrm>
            <a:off x="0" y="5427785"/>
            <a:ext cx="9144000" cy="1430215"/>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4" name="Title 3"/>
          <p:cNvSpPr>
            <a:spLocks noGrp="1"/>
          </p:cNvSpPr>
          <p:nvPr>
            <p:ph type="ctrTitle"/>
          </p:nvPr>
        </p:nvSpPr>
        <p:spPr>
          <a:xfrm>
            <a:off x="685800" y="550985"/>
            <a:ext cx="7772400" cy="4254764"/>
          </a:xfrm>
        </p:spPr>
        <p:txBody>
          <a:bodyPr>
            <a:normAutofit/>
          </a:bodyPr>
          <a:lstStyle/>
          <a:p>
            <a:r>
              <a:rPr lang="en-US" sz="4800" dirty="0">
                <a:solidFill>
                  <a:schemeClr val="bg1">
                    <a:lumMod val="95000"/>
                  </a:schemeClr>
                </a:solidFill>
                <a:latin typeface="ITC Franklin Gothic Std Bk Cd"/>
              </a:rPr>
              <a:t>PRECEPTOR TRAINING</a:t>
            </a:r>
            <a:br>
              <a:rPr lang="en-US" sz="4800" dirty="0">
                <a:solidFill>
                  <a:schemeClr val="bg1">
                    <a:lumMod val="95000"/>
                  </a:schemeClr>
                </a:solidFill>
                <a:latin typeface="ITC Franklin Gothic Std Bk Cd"/>
              </a:rPr>
            </a:br>
            <a:r>
              <a:rPr lang="en-US" sz="1200" dirty="0">
                <a:solidFill>
                  <a:schemeClr val="bg1">
                    <a:lumMod val="95000"/>
                  </a:schemeClr>
                </a:solidFill>
                <a:latin typeface="ITC Franklin Gothic Std Bk Cd"/>
              </a:rPr>
              <a:t> </a:t>
            </a:r>
            <a:br>
              <a:rPr lang="en-US" sz="4800" dirty="0">
                <a:solidFill>
                  <a:schemeClr val="bg1">
                    <a:lumMod val="95000"/>
                  </a:schemeClr>
                </a:solidFill>
                <a:latin typeface="ITC Franklin Gothic Std Bk Cd"/>
              </a:rPr>
            </a:br>
            <a:r>
              <a:rPr lang="en-US" sz="2400" dirty="0">
                <a:solidFill>
                  <a:schemeClr val="bg1">
                    <a:lumMod val="95000"/>
                  </a:schemeClr>
                </a:solidFill>
                <a:latin typeface="ITC Franklin Gothic Std Bk Cd"/>
                <a:cs typeface="ITC Franklin Gothic Std Dm XCp"/>
              </a:rPr>
              <a:t>BSN</a:t>
            </a:r>
            <a:br>
              <a:rPr lang="en-US" sz="2400" dirty="0">
                <a:solidFill>
                  <a:schemeClr val="bg1">
                    <a:lumMod val="95000"/>
                  </a:schemeClr>
                </a:solidFill>
                <a:latin typeface="ITC Franklin Gothic Std Bk Cd"/>
                <a:cs typeface="ITC Franklin Gothic Std Dm XCp"/>
              </a:rPr>
            </a:br>
            <a:r>
              <a:rPr lang="en-US" sz="2400" dirty="0">
                <a:solidFill>
                  <a:schemeClr val="bg1">
                    <a:lumMod val="95000"/>
                  </a:schemeClr>
                </a:solidFill>
                <a:latin typeface="ITC Franklin Gothic Std Bk Cd"/>
                <a:cs typeface="ITC Franklin Gothic Std Dm XCp"/>
              </a:rPr>
              <a:t>CNL</a:t>
            </a:r>
            <a:br>
              <a:rPr lang="en-US" sz="2400" dirty="0">
                <a:solidFill>
                  <a:schemeClr val="bg1">
                    <a:lumMod val="95000"/>
                  </a:schemeClr>
                </a:solidFill>
                <a:latin typeface="ITC Franklin Gothic Std Bk Cd"/>
                <a:cs typeface="ITC Franklin Gothic Std Dm XCp"/>
              </a:rPr>
            </a:br>
            <a:r>
              <a:rPr lang="en-US" sz="2400" dirty="0">
                <a:solidFill>
                  <a:schemeClr val="bg1">
                    <a:lumMod val="95000"/>
                  </a:schemeClr>
                </a:solidFill>
                <a:latin typeface="ITC Franklin Gothic Std Bk Cd"/>
                <a:cs typeface="ITC Franklin Gothic Std Dm XCp"/>
              </a:rPr>
              <a:t>Advanced Practice</a:t>
            </a:r>
            <a:br>
              <a:rPr lang="en-US" sz="2400" dirty="0">
                <a:solidFill>
                  <a:schemeClr val="bg1">
                    <a:lumMod val="95000"/>
                  </a:schemeClr>
                </a:solidFill>
                <a:latin typeface="ITC Franklin Gothic Std Bk Cd"/>
                <a:cs typeface="ITC Franklin Gothic Std Dm XCp"/>
              </a:rPr>
            </a:br>
            <a:r>
              <a:rPr lang="en-US" sz="2400" dirty="0">
                <a:solidFill>
                  <a:schemeClr val="bg1">
                    <a:lumMod val="95000"/>
                  </a:schemeClr>
                </a:solidFill>
                <a:latin typeface="ITC Franklin Gothic Std Bk Cd"/>
                <a:cs typeface="ITC Franklin Gothic Std Dm XCp"/>
              </a:rPr>
              <a:t>DNP</a:t>
            </a:r>
            <a:endParaRPr lang="en-US" sz="2800" dirty="0">
              <a:solidFill>
                <a:schemeClr val="bg1">
                  <a:lumMod val="95000"/>
                </a:schemeClr>
              </a:solidFill>
              <a:latin typeface="ITC Franklin Gothic Std Bk Cd"/>
            </a:endParaRPr>
          </a:p>
        </p:txBody>
      </p:sp>
      <p:sp>
        <p:nvSpPr>
          <p:cNvPr id="5" name="Subtitle 4"/>
          <p:cNvSpPr>
            <a:spLocks noGrp="1"/>
          </p:cNvSpPr>
          <p:nvPr>
            <p:ph type="subTitle" idx="1"/>
          </p:nvPr>
        </p:nvSpPr>
        <p:spPr>
          <a:xfrm>
            <a:off x="1371600" y="4805749"/>
            <a:ext cx="6400800" cy="527537"/>
          </a:xfrm>
        </p:spPr>
        <p:txBody>
          <a:bodyPr>
            <a:normAutofit fontScale="47500" lnSpcReduction="20000"/>
          </a:bodyPr>
          <a:lstStyle/>
          <a:p>
            <a:r>
              <a:rPr lang="en-US" i="1" dirty="0">
                <a:latin typeface="ITC Franklin Gothic Std Book"/>
                <a:cs typeface="ITC Franklin Gothic Std Book"/>
              </a:rPr>
              <a:t>Required Module for UVA Clinical Nursing Faculty and Preceptors</a:t>
            </a:r>
          </a:p>
          <a:p>
            <a:r>
              <a:rPr lang="en-US" i="1" dirty="0">
                <a:latin typeface="ITC Franklin Gothic Std Book"/>
                <a:cs typeface="ITC Franklin Gothic Std Book"/>
              </a:rPr>
              <a:t>Updated June 2022</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8817" y="5685452"/>
            <a:ext cx="3846576" cy="893064"/>
          </a:xfrm>
          <a:prstGeom prst="rect">
            <a:avLst/>
          </a:prstGeom>
        </p:spPr>
      </p:pic>
      <p:pic>
        <p:nvPicPr>
          <p:cNvPr id="7" name="Picture 6" descr="dotted_line_white.png"/>
          <p:cNvPicPr>
            <a:picLocks noChangeAspect="1"/>
          </p:cNvPicPr>
          <p:nvPr/>
        </p:nvPicPr>
        <p:blipFill rotWithShape="1">
          <a:blip r:embed="rId3">
            <a:extLst>
              <a:ext uri="{28A0092B-C50C-407E-A947-70E740481C1C}">
                <a14:useLocalDpi xmlns:a14="http://schemas.microsoft.com/office/drawing/2010/main" val="0"/>
              </a:ext>
            </a:extLst>
          </a:blip>
          <a:srcRect r="60437"/>
          <a:stretch/>
        </p:blipFill>
        <p:spPr>
          <a:xfrm>
            <a:off x="828842" y="4264997"/>
            <a:ext cx="7486316" cy="282039"/>
          </a:xfrm>
          <a:prstGeom prst="rect">
            <a:avLst/>
          </a:prstGeom>
        </p:spPr>
      </p:pic>
    </p:spTree>
    <p:extLst>
      <p:ext uri="{BB962C8B-B14F-4D97-AF65-F5344CB8AC3E}">
        <p14:creationId xmlns:p14="http://schemas.microsoft.com/office/powerpoint/2010/main" val="2721271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10</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Preceptors</a:t>
            </a:r>
            <a:endParaRPr lang="en-US" sz="3200" dirty="0">
              <a:latin typeface="FranklinGothicURWComDem"/>
              <a:cs typeface="FranklinGothicURWComDem"/>
            </a:endParaRPr>
          </a:p>
        </p:txBody>
      </p:sp>
      <p:sp>
        <p:nvSpPr>
          <p:cNvPr id="9" name="TextBox 8"/>
          <p:cNvSpPr txBox="1"/>
          <p:nvPr/>
        </p:nvSpPr>
        <p:spPr>
          <a:xfrm>
            <a:off x="1118719" y="1809466"/>
            <a:ext cx="6903220" cy="3410164"/>
          </a:xfrm>
          <a:prstGeom prst="rect">
            <a:avLst/>
          </a:prstGeom>
          <a:noFill/>
        </p:spPr>
        <p:txBody>
          <a:bodyPr wrap="square" rtlCol="0">
            <a:spAutoFit/>
          </a:bodyPr>
          <a:lstStyle/>
          <a:p>
            <a:pPr>
              <a:lnSpc>
                <a:spcPct val="110000"/>
              </a:lnSpc>
            </a:pPr>
            <a:r>
              <a:rPr lang="en-US" sz="2800" dirty="0">
                <a:solidFill>
                  <a:srgbClr val="595959"/>
                </a:solidFill>
                <a:latin typeface="ITC Franklin Gothic Std Bk Cd"/>
                <a:cs typeface="ITC Franklin Gothic Std Bk Cd"/>
              </a:rPr>
              <a:t>Preceptors show and share:</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Knowledge </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Effective communication and collaboration </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Reasoning and problem-solving skills</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Care, compassion, and professionalism </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Leadership</a:t>
            </a:r>
            <a:endParaRPr lang="en-US" sz="28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13604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11</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Course Professor Responsibilities</a:t>
            </a:r>
            <a:endParaRPr lang="en-US" sz="3200" dirty="0">
              <a:latin typeface="FranklinGothicURWComDem"/>
              <a:cs typeface="FranklinGothicURWComDem"/>
            </a:endParaRPr>
          </a:p>
        </p:txBody>
      </p:sp>
      <p:sp>
        <p:nvSpPr>
          <p:cNvPr id="9" name="TextBox 8"/>
          <p:cNvSpPr txBox="1"/>
          <p:nvPr/>
        </p:nvSpPr>
        <p:spPr>
          <a:xfrm>
            <a:off x="1118719" y="1809466"/>
            <a:ext cx="6903220" cy="2936188"/>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Overall responsibility for ensuring that students meet the course objectives.</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Assigns final course grades.</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Resource as needed for clinical faculty and preceptors in problem-solving student issues.</a:t>
            </a:r>
            <a:endParaRPr lang="en-US" sz="28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400657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12</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Clinical Faculty Responsibilities</a:t>
            </a:r>
            <a:endParaRPr lang="en-US" sz="3200" dirty="0">
              <a:latin typeface="FranklinGothicURWComDem"/>
              <a:cs typeface="FranklinGothicURWComDem"/>
            </a:endParaRPr>
          </a:p>
        </p:txBody>
      </p:sp>
      <p:sp>
        <p:nvSpPr>
          <p:cNvPr id="9" name="TextBox 8"/>
          <p:cNvSpPr txBox="1"/>
          <p:nvPr/>
        </p:nvSpPr>
        <p:spPr>
          <a:xfrm>
            <a:off x="1118719" y="1809466"/>
            <a:ext cx="6903220" cy="3528658"/>
          </a:xfrm>
          <a:prstGeom prst="rect">
            <a:avLst/>
          </a:prstGeom>
          <a:noFill/>
        </p:spPr>
        <p:txBody>
          <a:bodyPr wrap="square" rtlCol="0">
            <a:spAutoFit/>
          </a:bodyPr>
          <a:lstStyle/>
          <a:p>
            <a:pPr>
              <a:lnSpc>
                <a:spcPct val="110000"/>
              </a:lnSpc>
            </a:pPr>
            <a:r>
              <a:rPr lang="en-US" sz="2400" dirty="0">
                <a:solidFill>
                  <a:srgbClr val="595959"/>
                </a:solidFill>
                <a:latin typeface="ITC Franklin Gothic Std Bk Cd"/>
                <a:cs typeface="ITC Franklin Gothic Std Bk Cd"/>
              </a:rPr>
              <a:t>Serves as a resource to student and preceptor</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Is available to preceptor and student by phone or pager during all clinical hours.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Conducts site visits.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Evaluates the student’s clinical competence and performance via direct observation, input from the preceptor, competency assessments, reviewing logs/assignments, and/or simulation.</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Assumes primary responsibility for problem-solving student issues.</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736009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13</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Clinical Faculty - continued</a:t>
            </a:r>
            <a:endParaRPr lang="en-US" sz="3200" dirty="0">
              <a:latin typeface="FranklinGothicURWComDem"/>
              <a:cs typeface="FranklinGothicURWComDem"/>
            </a:endParaRPr>
          </a:p>
        </p:txBody>
      </p:sp>
      <p:sp>
        <p:nvSpPr>
          <p:cNvPr id="9" name="TextBox 8"/>
          <p:cNvSpPr txBox="1"/>
          <p:nvPr/>
        </p:nvSpPr>
        <p:spPr>
          <a:xfrm>
            <a:off x="1118719" y="1809466"/>
            <a:ext cx="6903220" cy="2140586"/>
          </a:xfrm>
          <a:prstGeom prst="rect">
            <a:avLst/>
          </a:prstGeom>
          <a:noFill/>
        </p:spPr>
        <p:txBody>
          <a:bodyPr wrap="square" rtlCol="0">
            <a:spAutoFit/>
          </a:bodyPr>
          <a:lstStyle/>
          <a:p>
            <a:pPr>
              <a:lnSpc>
                <a:spcPct val="110000"/>
              </a:lnSpc>
            </a:pPr>
            <a:r>
              <a:rPr lang="en-US" sz="2400" dirty="0">
                <a:solidFill>
                  <a:srgbClr val="595959"/>
                </a:solidFill>
                <a:latin typeface="ITC Franklin Gothic Std Bk Cd"/>
                <a:cs typeface="ITC Franklin Gothic Std Bk Cd"/>
              </a:rPr>
              <a:t>Ensures that clinical objectives are met </a:t>
            </a:r>
          </a:p>
          <a:p>
            <a:pPr>
              <a:lnSpc>
                <a:spcPct val="110000"/>
              </a:lnSpc>
            </a:pPr>
            <a:r>
              <a:rPr lang="en-US" dirty="0">
                <a:solidFill>
                  <a:srgbClr val="595959"/>
                </a:solidFill>
                <a:latin typeface="ITC Franklin Gothic Std Bk Cd"/>
                <a:cs typeface="ITC Franklin Gothic Std Bk Cd"/>
              </a:rPr>
              <a:t>(learning contracts may be used to guide student experiences)</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Provides the preceptor with the course syllabus and </a:t>
            </a:r>
            <a:r>
              <a:rPr lang="en-US" sz="2000">
                <a:solidFill>
                  <a:srgbClr val="595959"/>
                </a:solidFill>
                <a:latin typeface="ITC Franklin Gothic Std Bk Cd"/>
                <a:cs typeface="ITC Franklin Gothic Std Bk Cd"/>
              </a:rPr>
              <a:t>evaluation tools.</a:t>
            </a:r>
            <a:endParaRPr lang="en-US" sz="2000" dirty="0">
              <a:solidFill>
                <a:srgbClr val="595959"/>
              </a:solidFill>
              <a:latin typeface="ITC Franklin Gothic Std Bk Cd"/>
              <a:cs typeface="ITC Franklin Gothic Std Bk Cd"/>
            </a:endParaRP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Assists students in establishing appropriate personal objectives for clinical experience. </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837224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14</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Clinical Faculty - continued</a:t>
            </a:r>
            <a:endParaRPr lang="en-US" sz="3200" dirty="0">
              <a:latin typeface="FranklinGothicURWComDem"/>
              <a:cs typeface="FranklinGothicURWComDem"/>
            </a:endParaRPr>
          </a:p>
        </p:txBody>
      </p:sp>
      <p:sp>
        <p:nvSpPr>
          <p:cNvPr id="9" name="TextBox 8"/>
          <p:cNvSpPr txBox="1"/>
          <p:nvPr/>
        </p:nvSpPr>
        <p:spPr>
          <a:xfrm>
            <a:off x="1118719" y="1809466"/>
            <a:ext cx="6903220" cy="3951851"/>
          </a:xfrm>
          <a:prstGeom prst="rect">
            <a:avLst/>
          </a:prstGeom>
          <a:noFill/>
        </p:spPr>
        <p:txBody>
          <a:bodyPr wrap="square" rtlCol="0">
            <a:spAutoFit/>
          </a:bodyPr>
          <a:lstStyle/>
          <a:p>
            <a:pPr>
              <a:lnSpc>
                <a:spcPct val="110000"/>
              </a:lnSpc>
            </a:pPr>
            <a:r>
              <a:rPr lang="en-US" sz="2400" dirty="0">
                <a:solidFill>
                  <a:srgbClr val="595959"/>
                </a:solidFill>
                <a:latin typeface="ITC Franklin Gothic Std Bk Cd"/>
                <a:cs typeface="ITC Franklin Gothic Std Bk Cd"/>
              </a:rPr>
              <a:t>Assesses student performance for clinical component of the course grade</a:t>
            </a:r>
            <a:r>
              <a:rPr lang="en-US" sz="2000" dirty="0">
                <a:solidFill>
                  <a:srgbClr val="595959"/>
                </a:solidFill>
                <a:latin typeface="ITC Franklin Gothic Std Bk Cd"/>
                <a:cs typeface="ITC Franklin Gothic Std Bk Cd"/>
              </a:rPr>
              <a:t>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Reviews all student logs.</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Assesses student’s clinical knowledge through discussions in the clinical setting, clinical conferences, and in midterm conference.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Assesses any written work by the student, such as plans of care, that reflect cognitive development.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Reviews preceptor evaluations of student and solicits verbal feedback about student performance from the preceptor and his/her colleagues.</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445294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15</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Preceptor Responsibilities</a:t>
            </a:r>
            <a:endParaRPr lang="en-US" sz="3200" dirty="0">
              <a:latin typeface="FranklinGothicURWComDem"/>
              <a:cs typeface="FranklinGothicURWComDem"/>
            </a:endParaRPr>
          </a:p>
        </p:txBody>
      </p:sp>
      <p:sp>
        <p:nvSpPr>
          <p:cNvPr id="9" name="TextBox 8"/>
          <p:cNvSpPr txBox="1"/>
          <p:nvPr/>
        </p:nvSpPr>
        <p:spPr>
          <a:xfrm>
            <a:off x="1118719" y="1809466"/>
            <a:ext cx="6903220" cy="3934923"/>
          </a:xfrm>
          <a:prstGeom prst="rect">
            <a:avLst/>
          </a:prstGeom>
          <a:noFill/>
        </p:spPr>
        <p:txBody>
          <a:bodyPr wrap="square" rtlCol="0">
            <a:spAutoFit/>
          </a:bodyPr>
          <a:lstStyle/>
          <a:p>
            <a:pPr>
              <a:lnSpc>
                <a:spcPct val="110000"/>
              </a:lnSpc>
            </a:pPr>
            <a:r>
              <a:rPr lang="en-US" sz="2400" dirty="0">
                <a:solidFill>
                  <a:srgbClr val="595959"/>
                </a:solidFill>
                <a:latin typeface="ITC Franklin Gothic Std Bk Cd"/>
                <a:cs typeface="ITC Franklin Gothic Std Bk Cd"/>
              </a:rPr>
              <a:t>Provides direct clinical supervision and guidance of students (1 to 2 students per course)</a:t>
            </a:r>
            <a:r>
              <a:rPr lang="en-US" sz="2000" dirty="0">
                <a:solidFill>
                  <a:srgbClr val="595959"/>
                </a:solidFill>
                <a:latin typeface="ITC Franklin Gothic Std Bk Cd"/>
                <a:cs typeface="ITC Franklin Gothic Std Bk Cd"/>
              </a:rPr>
              <a:t>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Orients the student to the clinical setting, patient population, health care team, and key aspects of nursing care delivery in the environment.</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Meets with the student to discuss their personal learning objectives.</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Reviews all medications prior to student administration.</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Directly supervises all clinical skills the first time they are performed, and until preceptor is comfortable that student can perform the skill unsupervised. </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197514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16</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Preceptor Responsibilities</a:t>
            </a:r>
            <a:endParaRPr lang="en-US" sz="3200" dirty="0">
              <a:latin typeface="FranklinGothicURWComDem"/>
              <a:cs typeface="FranklinGothicURWComDem"/>
            </a:endParaRPr>
          </a:p>
        </p:txBody>
      </p:sp>
      <p:sp>
        <p:nvSpPr>
          <p:cNvPr id="9" name="TextBox 8"/>
          <p:cNvSpPr txBox="1"/>
          <p:nvPr/>
        </p:nvSpPr>
        <p:spPr>
          <a:xfrm>
            <a:off x="1118719" y="1809466"/>
            <a:ext cx="6903220" cy="2242152"/>
          </a:xfrm>
          <a:prstGeom prst="rect">
            <a:avLst/>
          </a:prstGeom>
          <a:noFill/>
        </p:spPr>
        <p:txBody>
          <a:bodyPr wrap="square" rtlCol="0">
            <a:spAutoFit/>
          </a:bodyPr>
          <a:lstStyle/>
          <a:p>
            <a:pPr>
              <a:lnSpc>
                <a:spcPct val="110000"/>
              </a:lnSpc>
            </a:pPr>
            <a:r>
              <a:rPr lang="en-US" sz="2400" dirty="0">
                <a:solidFill>
                  <a:srgbClr val="595959"/>
                </a:solidFill>
                <a:latin typeface="ITC Franklin Gothic Std Bk Cd"/>
                <a:cs typeface="ITC Franklin Gothic Std Bk Cd"/>
              </a:rPr>
              <a:t>Provides direct clinical supervision and guidance of students (1 to 2 students per course)</a:t>
            </a:r>
            <a:r>
              <a:rPr lang="en-US" sz="2000" dirty="0">
                <a:solidFill>
                  <a:srgbClr val="595959"/>
                </a:solidFill>
                <a:latin typeface="ITC Franklin Gothic Std Bk Cd"/>
                <a:cs typeface="ITC Franklin Gothic Std Bk Cd"/>
              </a:rPr>
              <a:t>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Fosters critical thinking by questioning students about the rationale for </a:t>
            </a:r>
            <a:r>
              <a:rPr lang="en-US" sz="2000">
                <a:solidFill>
                  <a:srgbClr val="595959"/>
                </a:solidFill>
                <a:latin typeface="ITC Franklin Gothic Std Bk Cd"/>
                <a:cs typeface="ITC Franklin Gothic Std Bk Cd"/>
              </a:rPr>
              <a:t>the plan of care. </a:t>
            </a:r>
            <a:endParaRPr lang="en-US" sz="2000" dirty="0">
              <a:solidFill>
                <a:srgbClr val="595959"/>
              </a:solidFill>
              <a:latin typeface="ITC Franklin Gothic Std Bk Cd"/>
              <a:cs typeface="ITC Franklin Gothic Std Bk Cd"/>
            </a:endParaRP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Immerses and engages students in clinical practice experiences, integrating them into the practice setting.</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477436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17</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Preceptor - continued</a:t>
            </a:r>
            <a:endParaRPr lang="en-US" sz="3200" dirty="0">
              <a:latin typeface="FranklinGothicURWComDem"/>
              <a:cs typeface="FranklinGothicURWComDem"/>
            </a:endParaRPr>
          </a:p>
        </p:txBody>
      </p:sp>
      <p:sp>
        <p:nvSpPr>
          <p:cNvPr id="9" name="TextBox 8"/>
          <p:cNvSpPr txBox="1"/>
          <p:nvPr/>
        </p:nvSpPr>
        <p:spPr>
          <a:xfrm>
            <a:off x="1118719" y="1809466"/>
            <a:ext cx="6903220" cy="3528658"/>
          </a:xfrm>
          <a:prstGeom prst="rect">
            <a:avLst/>
          </a:prstGeom>
          <a:noFill/>
        </p:spPr>
        <p:txBody>
          <a:bodyPr wrap="square" rtlCol="0">
            <a:spAutoFit/>
          </a:bodyPr>
          <a:lstStyle/>
          <a:p>
            <a:pPr>
              <a:lnSpc>
                <a:spcPct val="110000"/>
              </a:lnSpc>
            </a:pPr>
            <a:r>
              <a:rPr lang="en-US" sz="2400" dirty="0">
                <a:solidFill>
                  <a:srgbClr val="595959"/>
                </a:solidFill>
                <a:latin typeface="ITC Franklin Gothic Std Bk Cd"/>
                <a:cs typeface="ITC Franklin Gothic Std Bk Cd"/>
              </a:rPr>
              <a:t>Assists in the assessment of student performance</a:t>
            </a:r>
            <a:r>
              <a:rPr lang="en-US" sz="2000" dirty="0">
                <a:solidFill>
                  <a:srgbClr val="595959"/>
                </a:solidFill>
                <a:latin typeface="ITC Franklin Gothic Std Bk Cd"/>
                <a:cs typeface="ITC Franklin Gothic Std Bk Cd"/>
              </a:rPr>
              <a:t>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Gives verbal feedback to the student at the end of each clinical day, following performance of procedures, and as needed.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Notes progress toward meeting established objectives. Completes an evaluation of student performance at midterm and at the end of the semester.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Informs clinical faculty of student progress on an ongoing basis and informs clinical faculty about issues and concerns in a timely manner. </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159113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18</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Student Responsibilities</a:t>
            </a:r>
            <a:endParaRPr lang="en-US" sz="3200" dirty="0">
              <a:latin typeface="FranklinGothicURWComDem"/>
              <a:cs typeface="FranklinGothicURWComDem"/>
            </a:endParaRPr>
          </a:p>
        </p:txBody>
      </p:sp>
      <p:sp>
        <p:nvSpPr>
          <p:cNvPr id="9" name="TextBox 8"/>
          <p:cNvSpPr txBox="1"/>
          <p:nvPr/>
        </p:nvSpPr>
        <p:spPr>
          <a:xfrm>
            <a:off x="1118719" y="1809466"/>
            <a:ext cx="6903220" cy="2580706"/>
          </a:xfrm>
          <a:prstGeom prst="rect">
            <a:avLst/>
          </a:prstGeom>
          <a:noFill/>
        </p:spPr>
        <p:txBody>
          <a:bodyPr wrap="square" rtlCol="0">
            <a:spAutoFit/>
          </a:bodyPr>
          <a:lstStyle/>
          <a:p>
            <a:pPr>
              <a:lnSpc>
                <a:spcPct val="110000"/>
              </a:lnSpc>
            </a:pPr>
            <a:r>
              <a:rPr lang="en-US" sz="2800" dirty="0">
                <a:solidFill>
                  <a:srgbClr val="595959"/>
                </a:solidFill>
                <a:latin typeface="ITC Franklin Gothic Std Bk Cd"/>
                <a:cs typeface="ITC Franklin Gothic Std Bk Cd"/>
              </a:rPr>
              <a:t>Establishes individual objectives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Uses course objectives as a guide.</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Appropriately identifies own areas of strength and deficits.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Collaborates with faculty and preceptor as needed in setting objectives.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Collaborates with preceptor to revise objectives as the clinical experience proceeds.</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722885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19</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Student Responsibilities</a:t>
            </a:r>
            <a:endParaRPr lang="en-US" sz="3200" dirty="0">
              <a:latin typeface="FranklinGothicURWComDem"/>
              <a:cs typeface="FranklinGothicURWComDem"/>
            </a:endParaRPr>
          </a:p>
        </p:txBody>
      </p:sp>
      <p:sp>
        <p:nvSpPr>
          <p:cNvPr id="9" name="TextBox 8"/>
          <p:cNvSpPr txBox="1"/>
          <p:nvPr/>
        </p:nvSpPr>
        <p:spPr>
          <a:xfrm>
            <a:off x="1118719" y="1809466"/>
            <a:ext cx="6903220" cy="2919261"/>
          </a:xfrm>
          <a:prstGeom prst="rect">
            <a:avLst/>
          </a:prstGeom>
          <a:noFill/>
        </p:spPr>
        <p:txBody>
          <a:bodyPr wrap="square" rtlCol="0">
            <a:spAutoFit/>
          </a:bodyPr>
          <a:lstStyle/>
          <a:p>
            <a:pPr>
              <a:lnSpc>
                <a:spcPct val="110000"/>
              </a:lnSpc>
            </a:pPr>
            <a:r>
              <a:rPr lang="en-US" sz="2800" dirty="0">
                <a:solidFill>
                  <a:srgbClr val="595959"/>
                </a:solidFill>
                <a:latin typeface="ITC Franklin Gothic Std Bk Cd"/>
                <a:cs typeface="ITC Franklin Gothic Std Bk Cd"/>
              </a:rPr>
              <a:t>Schedules clinical hours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Contacts preceptor to determine a schedule for completing the required hours for each clinical course.</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Informs clinical faculty of the schedule, and does not change the schedule once it is established.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Informs preceptor and clinical faculty of any emergency changes to the schedule.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Attends weekly clinical conferences. </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761523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16453" y="494928"/>
            <a:ext cx="5027547" cy="6038576"/>
          </a:xfrm>
          <a:prstGeom prst="rect">
            <a:avLst/>
          </a:prstGeom>
        </p:spPr>
        <p:txBody>
          <a:bodyPr wrap="square">
            <a:spAutoFit/>
          </a:bodyPr>
          <a:lstStyle/>
          <a:p>
            <a:pPr>
              <a:lnSpc>
                <a:spcPct val="140000"/>
              </a:lnSpc>
              <a:defRPr/>
            </a:pPr>
            <a:r>
              <a:rPr lang="en-US" sz="3600" u="none" strike="noStrike" kern="1200" baseline="30000" dirty="0">
                <a:solidFill>
                  <a:schemeClr val="tx1">
                    <a:lumMod val="65000"/>
                    <a:lumOff val="35000"/>
                  </a:schemeClr>
                </a:solidFill>
                <a:latin typeface="ITC Franklin Gothic Std Bk XCp"/>
                <a:cs typeface="ITC Franklin Gothic Std Bk XCp"/>
              </a:rPr>
              <a:t>1. </a:t>
            </a:r>
            <a:r>
              <a:rPr lang="en-US" sz="3600" baseline="30000" dirty="0">
                <a:solidFill>
                  <a:schemeClr val="tx1">
                    <a:lumMod val="65000"/>
                    <a:lumOff val="35000"/>
                  </a:schemeClr>
                </a:solidFill>
                <a:latin typeface="ITC Franklin Gothic Std Bk XCp"/>
                <a:cs typeface="ITC Franklin Gothic Std Bk XCp"/>
              </a:rPr>
              <a:t>Board of Nursing</a:t>
            </a:r>
            <a:r>
              <a:rPr lang="en-US" sz="3600" dirty="0">
                <a:solidFill>
                  <a:schemeClr val="tx1">
                    <a:lumMod val="65000"/>
                    <a:lumOff val="35000"/>
                  </a:schemeClr>
                </a:solidFill>
                <a:latin typeface="ITC Franklin Gothic Std Bk XCp"/>
                <a:cs typeface="ITC Franklin Gothic Std Bk XCp"/>
              </a:rPr>
              <a:t> </a:t>
            </a:r>
            <a:r>
              <a:rPr lang="en-US" sz="3600" baseline="30000" dirty="0">
                <a:solidFill>
                  <a:schemeClr val="tx1">
                    <a:lumMod val="65000"/>
                    <a:lumOff val="35000"/>
                  </a:schemeClr>
                </a:solidFill>
                <a:latin typeface="ITC Franklin Gothic Std Bk XCp"/>
                <a:cs typeface="ITC Franklin Gothic Std Bk XCp"/>
              </a:rPr>
              <a:t>Regulations about Preceptor Use</a:t>
            </a:r>
          </a:p>
          <a:p>
            <a:pPr>
              <a:lnSpc>
                <a:spcPct val="140000"/>
              </a:lnSpc>
              <a:defRPr/>
            </a:pPr>
            <a:r>
              <a:rPr lang="en-US" sz="3600" baseline="30000" dirty="0">
                <a:solidFill>
                  <a:schemeClr val="tx1">
                    <a:lumMod val="65000"/>
                    <a:lumOff val="35000"/>
                  </a:schemeClr>
                </a:solidFill>
                <a:latin typeface="ITC Franklin Gothic Std Bk XCp"/>
                <a:cs typeface="ITC Franklin Gothic Std Bk XCp"/>
              </a:rPr>
              <a:t>2. Roles and Responsibilities for Course Professor, Clinical Faculty, Student, Preceptor</a:t>
            </a:r>
          </a:p>
          <a:p>
            <a:pPr>
              <a:lnSpc>
                <a:spcPct val="140000"/>
              </a:lnSpc>
              <a:defRPr/>
            </a:pPr>
            <a:r>
              <a:rPr lang="en-US" sz="3600" baseline="30000" dirty="0">
                <a:solidFill>
                  <a:schemeClr val="tx1">
                    <a:lumMod val="65000"/>
                    <a:lumOff val="35000"/>
                  </a:schemeClr>
                </a:solidFill>
                <a:latin typeface="ITC Franklin Gothic Std Bk XCp"/>
                <a:cs typeface="ITC Franklin Gothic Std Bk XCp"/>
              </a:rPr>
              <a:t>3. Professional Standards for Students</a:t>
            </a:r>
          </a:p>
          <a:p>
            <a:pPr>
              <a:lnSpc>
                <a:spcPct val="140000"/>
              </a:lnSpc>
              <a:defRPr/>
            </a:pPr>
            <a:r>
              <a:rPr lang="en-US" sz="3600" baseline="30000" dirty="0">
                <a:solidFill>
                  <a:schemeClr val="tx1">
                    <a:lumMod val="65000"/>
                    <a:lumOff val="35000"/>
                  </a:schemeClr>
                </a:solidFill>
                <a:latin typeface="ITC Franklin Gothic Std Bk XCp"/>
                <a:cs typeface="ITC Franklin Gothic Std Bk XCp"/>
              </a:rPr>
              <a:t>4. Getting Started and Phases of the Experience </a:t>
            </a:r>
          </a:p>
          <a:p>
            <a:pPr>
              <a:lnSpc>
                <a:spcPct val="140000"/>
              </a:lnSpc>
              <a:defRPr/>
            </a:pPr>
            <a:r>
              <a:rPr lang="en-US" sz="3600" baseline="30000" dirty="0">
                <a:solidFill>
                  <a:schemeClr val="tx1">
                    <a:lumMod val="65000"/>
                    <a:lumOff val="35000"/>
                  </a:schemeClr>
                </a:solidFill>
                <a:latin typeface="ITC Franklin Gothic Std Bk XCp"/>
                <a:cs typeface="ITC Franklin Gothic Std Bk XCp"/>
              </a:rPr>
              <a:t>5. Important Resources for Preceptors (Checklist)</a:t>
            </a:r>
            <a:r>
              <a:rPr lang="en-US" sz="3600" u="none" strike="noStrike" kern="1200" baseline="30000" dirty="0">
                <a:solidFill>
                  <a:schemeClr val="tx1"/>
                </a:solidFill>
                <a:latin typeface="ITC Franklin Gothic Std Bk XCp"/>
                <a:cs typeface="ITC Franklin Gothic Std Bk XCp"/>
              </a:rPr>
              <a:t>	</a:t>
            </a:r>
          </a:p>
        </p:txBody>
      </p:sp>
      <p:pic>
        <p:nvPicPr>
          <p:cNvPr id="2" name="Picture 1" descr="contents_orang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461" y="494928"/>
            <a:ext cx="2783767" cy="2138861"/>
          </a:xfrm>
          <a:prstGeom prst="rect">
            <a:avLst/>
          </a:prstGeom>
        </p:spPr>
      </p:pic>
    </p:spTree>
    <p:extLst>
      <p:ext uri="{BB962C8B-B14F-4D97-AF65-F5344CB8AC3E}">
        <p14:creationId xmlns:p14="http://schemas.microsoft.com/office/powerpoint/2010/main" val="2199147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20</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Student Responsibilities</a:t>
            </a:r>
            <a:endParaRPr lang="en-US" sz="3200" dirty="0">
              <a:latin typeface="FranklinGothicURWComDem"/>
              <a:cs typeface="FranklinGothicURWComDem"/>
            </a:endParaRPr>
          </a:p>
        </p:txBody>
      </p:sp>
      <p:sp>
        <p:nvSpPr>
          <p:cNvPr id="9" name="TextBox 8"/>
          <p:cNvSpPr txBox="1"/>
          <p:nvPr/>
        </p:nvSpPr>
        <p:spPr>
          <a:xfrm>
            <a:off x="1118719" y="1809466"/>
            <a:ext cx="6903220" cy="2394502"/>
          </a:xfrm>
          <a:prstGeom prst="rect">
            <a:avLst/>
          </a:prstGeom>
          <a:noFill/>
        </p:spPr>
        <p:txBody>
          <a:bodyPr wrap="square" rtlCol="0">
            <a:spAutoFit/>
          </a:bodyPr>
          <a:lstStyle/>
          <a:p>
            <a:pPr>
              <a:lnSpc>
                <a:spcPct val="110000"/>
              </a:lnSpc>
            </a:pPr>
            <a:r>
              <a:rPr lang="en-US" sz="2800" dirty="0">
                <a:solidFill>
                  <a:srgbClr val="595959"/>
                </a:solidFill>
                <a:latin typeface="ITC Franklin Gothic Std Bk Cd"/>
                <a:cs typeface="ITC Franklin Gothic Std Bk Cd"/>
              </a:rPr>
              <a:t>Utilizes clinical faculty and preceptor appropriately</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Functions within legal and personal limitations in the student role.</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Seeks guidance when needed.</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Acknowledges deficits and responds to feedback.</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53044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21</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Student Responsibilities</a:t>
            </a:r>
            <a:endParaRPr lang="en-US" sz="3200" dirty="0">
              <a:latin typeface="FranklinGothicURWComDem"/>
              <a:cs typeface="FranklinGothicURWComDem"/>
            </a:endParaRPr>
          </a:p>
        </p:txBody>
      </p:sp>
      <p:sp>
        <p:nvSpPr>
          <p:cNvPr id="9" name="TextBox 8"/>
          <p:cNvSpPr txBox="1"/>
          <p:nvPr/>
        </p:nvSpPr>
        <p:spPr>
          <a:xfrm>
            <a:off x="1118719" y="1809466"/>
            <a:ext cx="6903220" cy="2580706"/>
          </a:xfrm>
          <a:prstGeom prst="rect">
            <a:avLst/>
          </a:prstGeom>
          <a:noFill/>
        </p:spPr>
        <p:txBody>
          <a:bodyPr wrap="square" rtlCol="0">
            <a:spAutoFit/>
          </a:bodyPr>
          <a:lstStyle/>
          <a:p>
            <a:pPr>
              <a:lnSpc>
                <a:spcPct val="110000"/>
              </a:lnSpc>
            </a:pPr>
            <a:r>
              <a:rPr lang="en-US" sz="2800" dirty="0">
                <a:solidFill>
                  <a:srgbClr val="595959"/>
                </a:solidFill>
                <a:latin typeface="ITC Franklin Gothic Std Bk Cd"/>
                <a:cs typeface="ITC Franklin Gothic Std Bk Cd"/>
              </a:rPr>
              <a:t>Participates in evaluation processes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Evaluates self using established tools as well as reflective practice.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Provides feedback about the preceptor and clinical learning site.</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Attends midterm and final evaluation conferences with the clinical faculty.</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4148346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22</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Clinical Schedules</a:t>
            </a:r>
            <a:endParaRPr lang="en-US" sz="3200" dirty="0">
              <a:latin typeface="FranklinGothicURWComDem"/>
              <a:cs typeface="FranklinGothicURWComDem"/>
            </a:endParaRPr>
          </a:p>
        </p:txBody>
      </p:sp>
      <p:sp>
        <p:nvSpPr>
          <p:cNvPr id="9" name="TextBox 8"/>
          <p:cNvSpPr txBox="1"/>
          <p:nvPr/>
        </p:nvSpPr>
        <p:spPr>
          <a:xfrm>
            <a:off x="1118719" y="1809466"/>
            <a:ext cx="6903220" cy="2509598"/>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The student develops the clinical schedule based on the preceptor’s established work schedule.</a:t>
            </a:r>
          </a:p>
          <a:p>
            <a:pPr marL="457200" indent="-4572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Faculty must have advance notice of the student’s schedule.</a:t>
            </a:r>
          </a:p>
          <a:p>
            <a:pPr marL="457200" indent="-4572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Students generally begin when the preceptor begins and stay for 8 or 12 hours as negotiated.</a:t>
            </a:r>
            <a:endParaRPr lang="en-US" sz="24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1620816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23</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Professional Standards</a:t>
            </a:r>
            <a:endParaRPr lang="en-US" sz="3200" dirty="0">
              <a:latin typeface="FranklinGothicURWComDem"/>
              <a:cs typeface="FranklinGothicURWComDem"/>
            </a:endParaRPr>
          </a:p>
        </p:txBody>
      </p:sp>
      <p:sp>
        <p:nvSpPr>
          <p:cNvPr id="9" name="TextBox 8"/>
          <p:cNvSpPr txBox="1"/>
          <p:nvPr/>
        </p:nvSpPr>
        <p:spPr>
          <a:xfrm>
            <a:off x="1118719" y="1809466"/>
            <a:ext cx="6903220" cy="2438488"/>
          </a:xfrm>
          <a:prstGeom prst="rect">
            <a:avLst/>
          </a:prstGeom>
          <a:noFill/>
        </p:spPr>
        <p:txBody>
          <a:bodyPr wrap="square" rtlCol="0">
            <a:spAutoFit/>
          </a:bodyPr>
          <a:lstStyle/>
          <a:p>
            <a:pPr marL="457200" indent="-45720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Preparedness  </a:t>
            </a:r>
          </a:p>
          <a:p>
            <a:pPr marL="457200" indent="-45720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Attendance and Punctuality</a:t>
            </a:r>
          </a:p>
          <a:p>
            <a:pPr marL="457200" indent="-45720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Professional Attire</a:t>
            </a:r>
          </a:p>
          <a:p>
            <a:pPr marL="457200" indent="-45720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Professional Demeanor &amp; Engagement</a:t>
            </a:r>
          </a:p>
          <a:p>
            <a:pPr marL="457200" indent="-45720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Legal and Personal Limits</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038656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24</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FranklinGothicURWComDem"/>
              </a:rPr>
              <a:t>Preparedness</a:t>
            </a:r>
            <a:endParaRPr lang="en-US" sz="3200" dirty="0">
              <a:latin typeface="FranklinGothicURWComDem"/>
              <a:cs typeface="FranklinGothicURWComDem"/>
            </a:endParaRPr>
          </a:p>
        </p:txBody>
      </p:sp>
      <p:sp>
        <p:nvSpPr>
          <p:cNvPr id="9" name="TextBox 8"/>
          <p:cNvSpPr txBox="1"/>
          <p:nvPr/>
        </p:nvSpPr>
        <p:spPr>
          <a:xfrm>
            <a:off x="1118719" y="1809466"/>
            <a:ext cx="6903220" cy="3113096"/>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is consistently prepared to engage in clinical nursing activities.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Preparation includes physical, emotional, cognitive, and material readiness to enter the clinical setting in order to apply principles and skills already learned, as well as expand knowledge and skill acquisition.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Preparedness includes being </a:t>
            </a:r>
            <a:r>
              <a:rPr lang="en-US" sz="2000" b="1" i="1" dirty="0">
                <a:solidFill>
                  <a:srgbClr val="595959"/>
                </a:solidFill>
                <a:latin typeface="ITC Franklin Gothic Std Bk Cd"/>
                <a:cs typeface="ITC Franklin Gothic Std Bk Cd"/>
              </a:rPr>
              <a:t>well rested, nourished, oriented to the setting, </a:t>
            </a:r>
            <a:r>
              <a:rPr lang="en-US" sz="2000" dirty="0">
                <a:solidFill>
                  <a:srgbClr val="595959"/>
                </a:solidFill>
                <a:latin typeface="ITC Franklin Gothic Std Bk Cd"/>
                <a:cs typeface="ITC Franklin Gothic Std Bk Cd"/>
              </a:rPr>
              <a:t>and with all necessary student sign-in codes available for use.</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4165337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25</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FranklinGothicURWComDem"/>
              </a:rPr>
              <a:t>Attendance and Punctuality</a:t>
            </a:r>
            <a:endParaRPr lang="en-US" sz="3200" dirty="0">
              <a:latin typeface="FranklinGothicURWComDem"/>
              <a:cs typeface="FranklinGothicURWComDem"/>
            </a:endParaRPr>
          </a:p>
        </p:txBody>
      </p:sp>
      <p:sp>
        <p:nvSpPr>
          <p:cNvPr id="9" name="TextBox 8"/>
          <p:cNvSpPr txBox="1"/>
          <p:nvPr/>
        </p:nvSpPr>
        <p:spPr>
          <a:xfrm>
            <a:off x="1118719" y="1809466"/>
            <a:ext cx="6903220" cy="2445285"/>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arrives in advance of the scheduled time for all clinical conferences and clinical learning experiences.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is present for each clinical experience arranged. </a:t>
            </a:r>
          </a:p>
          <a:p>
            <a:pPr marL="457200" indent="-457200">
              <a:lnSpc>
                <a:spcPct val="110000"/>
              </a:lnSpc>
              <a:buFont typeface="Wingdings" panose="05000000000000000000" pitchFamily="2" charset="2"/>
              <a:buChar char="ü"/>
            </a:pPr>
            <a:r>
              <a:rPr lang="en-US" sz="2000" b="1" i="1" dirty="0">
                <a:solidFill>
                  <a:srgbClr val="595959"/>
                </a:solidFill>
                <a:latin typeface="ITC Franklin Gothic Std Bk Cd"/>
                <a:cs typeface="ITC Franklin Gothic Std Bk Cd"/>
              </a:rPr>
              <a:t>Absences</a:t>
            </a:r>
            <a:r>
              <a:rPr lang="en-US" sz="2000" dirty="0">
                <a:solidFill>
                  <a:srgbClr val="595959"/>
                </a:solidFill>
                <a:latin typeface="ITC Franklin Gothic Std Bk Cd"/>
                <a:cs typeface="ITC Franklin Gothic Std Bk Cd"/>
              </a:rPr>
              <a:t>: In the event of serious illness, the student must inform the clinical faculty, preceptor, and unit according to the specific clinical faculty, preceptor, and unit guidelines prior to the start of the clinical day.  </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8022603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26</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FranklinGothicURWComDem"/>
              </a:rPr>
              <a:t>Professional Attire</a:t>
            </a:r>
            <a:endParaRPr lang="en-US" sz="3200" dirty="0">
              <a:latin typeface="FranklinGothicURWComDem"/>
              <a:cs typeface="FranklinGothicURWComDem"/>
            </a:endParaRPr>
          </a:p>
        </p:txBody>
      </p:sp>
      <p:sp>
        <p:nvSpPr>
          <p:cNvPr id="9" name="TextBox 8"/>
          <p:cNvSpPr txBox="1"/>
          <p:nvPr/>
        </p:nvSpPr>
        <p:spPr>
          <a:xfrm>
            <a:off x="1118719" y="1809466"/>
            <a:ext cx="6903220" cy="2097434"/>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is professionally attired for </a:t>
            </a:r>
            <a:r>
              <a:rPr lang="en-US" sz="2000" b="1" dirty="0">
                <a:solidFill>
                  <a:srgbClr val="595959"/>
                </a:solidFill>
                <a:latin typeface="ITC Franklin Gothic Std Bk Cd"/>
                <a:cs typeface="ITC Franklin Gothic Std Bk Cd"/>
              </a:rPr>
              <a:t>all experiences </a:t>
            </a:r>
            <a:r>
              <a:rPr lang="en-US" sz="2000" dirty="0">
                <a:solidFill>
                  <a:srgbClr val="595959"/>
                </a:solidFill>
                <a:latin typeface="ITC Franklin Gothic Std Bk Cd"/>
                <a:cs typeface="ITC Franklin Gothic Std Bk Cd"/>
              </a:rPr>
              <a:t>on the unit as delineated by the School of Nursing student uniform policy and the institutional/unit requirements.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hospital and/or student ID and lab coat is required whenever entering the clinical environment.  </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18662575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27</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FranklinGothicURWComDem"/>
              </a:rPr>
              <a:t>Professional Demeanor &amp; Engagement</a:t>
            </a:r>
            <a:endParaRPr lang="en-US" sz="3200" dirty="0">
              <a:latin typeface="FranklinGothicURWComDem"/>
              <a:cs typeface="FranklinGothicURWComDem"/>
            </a:endParaRPr>
          </a:p>
        </p:txBody>
      </p:sp>
      <p:sp>
        <p:nvSpPr>
          <p:cNvPr id="9" name="TextBox 8"/>
          <p:cNvSpPr txBox="1"/>
          <p:nvPr/>
        </p:nvSpPr>
        <p:spPr>
          <a:xfrm>
            <a:off x="1118719" y="1809466"/>
            <a:ext cx="6903220" cy="4138056"/>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maintains a professional demeanor during all clinical preparation and care experiences. </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exhibits professional interpersonal communication skills with patients, families, health care team members, faculty, and peers at all times.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does not bring personal issues into the clinical experiences.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maintains professional boundaries at all times.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demonstrates compassion towards self and others.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student is responsible for timely submission of clinical assignments and respective electronic documentation. </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5506422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28</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FranklinGothicURWComDem"/>
              </a:rPr>
              <a:t>Legal and Personal Limits</a:t>
            </a:r>
            <a:endParaRPr lang="en-US" sz="3200" dirty="0">
              <a:latin typeface="FranklinGothicURWComDem"/>
              <a:cs typeface="FranklinGothicURWComDem"/>
            </a:endParaRPr>
          </a:p>
        </p:txBody>
      </p:sp>
      <p:sp>
        <p:nvSpPr>
          <p:cNvPr id="9" name="TextBox 8"/>
          <p:cNvSpPr txBox="1"/>
          <p:nvPr/>
        </p:nvSpPr>
        <p:spPr>
          <a:xfrm>
            <a:off x="1118719" y="1809466"/>
            <a:ext cx="7278306" cy="4072012"/>
          </a:xfrm>
          <a:prstGeom prst="rect">
            <a:avLst/>
          </a:prstGeom>
          <a:noFill/>
        </p:spPr>
        <p:txBody>
          <a:bodyPr wrap="square" rtlCol="0">
            <a:spAutoFit/>
          </a:bodyPr>
          <a:lstStyle/>
          <a:p>
            <a:pPr>
              <a:lnSpc>
                <a:spcPct val="110000"/>
              </a:lnSpc>
            </a:pPr>
            <a:r>
              <a:rPr lang="en-US" sz="2000" dirty="0">
                <a:solidFill>
                  <a:srgbClr val="595959"/>
                </a:solidFill>
                <a:latin typeface="ITC Franklin Gothic Std Bk Cd"/>
                <a:cs typeface="ITC Franklin Gothic Std Bk Cd"/>
              </a:rPr>
              <a:t>The student:</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Recognizes and functions within legal and personal limits as a student. </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Seeks help appropriately to deliver care. </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Maximizes clinical time and resources to advance clinical knowledge and skills.</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Recognizes learning needs and actively seeks to fulfill identified learning needs outside of clinical (consultation with the preceptor, clinical faculty, or time in the simulated learning lab). </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Maintains accountability for all actions. </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Uses clinical time to focus on and enhance learning. </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Recognizes when clinical learning opportunities are decreased (fatigue, quiet unit, </a:t>
            </a:r>
            <a:r>
              <a:rPr lang="en-US" dirty="0" err="1">
                <a:solidFill>
                  <a:srgbClr val="595959"/>
                </a:solidFill>
                <a:latin typeface="ITC Franklin Gothic Std Bk Cd"/>
                <a:cs typeface="ITC Franklin Gothic Std Bk Cd"/>
              </a:rPr>
              <a:t>etc</a:t>
            </a:r>
            <a:r>
              <a:rPr lang="en-US" dirty="0">
                <a:solidFill>
                  <a:srgbClr val="595959"/>
                </a:solidFill>
                <a:latin typeface="ITC Franklin Gothic Std Bk Cd"/>
                <a:cs typeface="ITC Franklin Gothic Std Bk Cd"/>
              </a:rPr>
              <a:t>) and reschedules time with the preceptor appropriately.</a:t>
            </a:r>
          </a:p>
          <a:p>
            <a:pPr marL="457200" indent="-457200">
              <a:lnSpc>
                <a:spcPct val="110000"/>
              </a:lnSpc>
              <a:buFont typeface="Wingdings" panose="05000000000000000000" pitchFamily="2" charset="2"/>
              <a:buChar char="ü"/>
            </a:pPr>
            <a:r>
              <a:rPr lang="en-US" dirty="0">
                <a:solidFill>
                  <a:srgbClr val="595959"/>
                </a:solidFill>
                <a:latin typeface="ITC Franklin Gothic Std Bk Cd"/>
                <a:cs typeface="ITC Franklin Gothic Std Bk Cd"/>
              </a:rPr>
              <a:t>Maintains confidentiality.  </a:t>
            </a:r>
            <a:endParaRPr lang="en-US"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076003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29</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FranklinGothicURWComDem"/>
              </a:rPr>
              <a:t>Administering Medications</a:t>
            </a:r>
            <a:endParaRPr lang="en-US" sz="3200" dirty="0">
              <a:latin typeface="FranklinGothicURWComDem"/>
              <a:cs typeface="FranklinGothicURWComDem"/>
            </a:endParaRPr>
          </a:p>
        </p:txBody>
      </p:sp>
      <p:sp>
        <p:nvSpPr>
          <p:cNvPr id="9" name="TextBox 8"/>
          <p:cNvSpPr txBox="1"/>
          <p:nvPr/>
        </p:nvSpPr>
        <p:spPr>
          <a:xfrm>
            <a:off x="1118719" y="1809466"/>
            <a:ext cx="6903220" cy="3451651"/>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All students are expected to be prepared to administer all medications to all assigned patients during each clinical day. </a:t>
            </a:r>
          </a:p>
          <a:p>
            <a:pPr marL="457200" indent="-457200">
              <a:lnSpc>
                <a:spcPct val="110000"/>
              </a:lnSpc>
              <a:buFont typeface="Wingdings" panose="05000000000000000000" pitchFamily="2" charset="2"/>
              <a:buChar char="ü"/>
            </a:pPr>
            <a:r>
              <a:rPr lang="en-US" sz="2000" b="1" dirty="0">
                <a:solidFill>
                  <a:srgbClr val="595959"/>
                </a:solidFill>
                <a:latin typeface="ITC Franklin Gothic Std Bk Cd"/>
                <a:cs typeface="ITC Franklin Gothic Std Bk Cd"/>
              </a:rPr>
              <a:t>For </a:t>
            </a:r>
            <a:r>
              <a:rPr lang="en-US" sz="2000" b="1" dirty="0" err="1">
                <a:solidFill>
                  <a:srgbClr val="595959"/>
                </a:solidFill>
                <a:latin typeface="ITC Franklin Gothic Std Bk Cd"/>
                <a:cs typeface="ITC Franklin Gothic Std Bk Cd"/>
              </a:rPr>
              <a:t>prelicensure</a:t>
            </a:r>
            <a:r>
              <a:rPr lang="en-US" sz="2000" b="1" dirty="0">
                <a:solidFill>
                  <a:srgbClr val="595959"/>
                </a:solidFill>
                <a:latin typeface="ITC Franklin Gothic Std Bk Cd"/>
                <a:cs typeface="ITC Franklin Gothic Std Bk Cd"/>
              </a:rPr>
              <a:t> students (BSN &amp; master’s entry CNL only): Under no circumstances is any drug to ever be administered without first being checked by the preceptor for all of the “rights.”</a:t>
            </a:r>
          </a:p>
          <a:p>
            <a:pPr marL="457200" indent="-4572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preceptor provides oversight of medication administration based as appropriate to the student’s level of competency as assessed by the preceptor.   </a:t>
            </a:r>
            <a:endParaRPr lang="en-US" sz="20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174822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a:t>
            </a:fld>
            <a:endParaRPr lang="en-US" dirty="0">
              <a:latin typeface="ITC Franklin Gothic Std Bk Cp"/>
              <a:cs typeface="ITC Franklin Gothic Std Bk Cp"/>
            </a:endParaRPr>
          </a:p>
        </p:txBody>
      </p:sp>
      <p:sp>
        <p:nvSpPr>
          <p:cNvPr id="9" name="TextBox 8"/>
          <p:cNvSpPr txBox="1"/>
          <p:nvPr/>
        </p:nvSpPr>
        <p:spPr>
          <a:xfrm>
            <a:off x="1118719" y="1809466"/>
            <a:ext cx="6903220" cy="3410164"/>
          </a:xfrm>
          <a:prstGeom prst="rect">
            <a:avLst/>
          </a:prstGeom>
          <a:noFill/>
        </p:spPr>
        <p:txBody>
          <a:bodyPr wrap="square" rtlCol="0">
            <a:spAutoFit/>
          </a:bodyPr>
          <a:lstStyle/>
          <a:p>
            <a:pPr>
              <a:lnSpc>
                <a:spcPct val="110000"/>
              </a:lnSpc>
            </a:pPr>
            <a:r>
              <a:rPr lang="en-US" sz="2800" dirty="0">
                <a:solidFill>
                  <a:srgbClr val="595959"/>
                </a:solidFill>
                <a:latin typeface="ITC Franklin Gothic Std Bk Cd"/>
                <a:cs typeface="ITC Franklin Gothic Std Bk Cd"/>
              </a:rPr>
              <a:t>Preceptors:</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Serve as the on-site clinical teacher, mentor, and professional role model,</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Link the classroom to the clinical setting, and</a:t>
            </a:r>
          </a:p>
          <a:p>
            <a:pPr marL="285750" indent="-285750">
              <a:lnSpc>
                <a:spcPct val="110000"/>
              </a:lnSpc>
              <a:buFont typeface="Arial" panose="020B0604020202020204" pitchFamily="34" charset="0"/>
              <a:buChar char="•"/>
            </a:pPr>
            <a:r>
              <a:rPr lang="en-US" sz="2800" dirty="0">
                <a:solidFill>
                  <a:srgbClr val="595959"/>
                </a:solidFill>
                <a:latin typeface="ITC Franklin Gothic Std Bk Cd"/>
                <a:cs typeface="ITC Franklin Gothic Std Bk Cd"/>
              </a:rPr>
              <a:t>Enhance the profession by helping create excellent new nurses!</a:t>
            </a:r>
            <a:endParaRPr lang="en-US" sz="28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1367392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30</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Preceptor Basic Checklist</a:t>
            </a:r>
            <a:endParaRPr lang="en-US" sz="3200" dirty="0">
              <a:latin typeface="FranklinGothicURWComDem"/>
              <a:cs typeface="FranklinGothicURWComDem"/>
            </a:endParaRPr>
          </a:p>
        </p:txBody>
      </p:sp>
      <p:sp>
        <p:nvSpPr>
          <p:cNvPr id="9" name="TextBox 8"/>
          <p:cNvSpPr txBox="1"/>
          <p:nvPr/>
        </p:nvSpPr>
        <p:spPr>
          <a:xfrm>
            <a:off x="1118719" y="1809466"/>
            <a:ext cx="6903220" cy="2425472"/>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Course syllabus</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Faculty contact information</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Student contact information</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Learning objectives for the student’s experience</a:t>
            </a:r>
            <a:endParaRPr lang="en-US" sz="2800"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3059447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31</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The Student-Preceptor Working Relationship</a:t>
            </a:r>
            <a:endParaRPr lang="en-US" sz="3200" dirty="0">
              <a:latin typeface="FranklinGothicURWComDem"/>
              <a:cs typeface="FranklinGothicURWComDem"/>
            </a:endParaRPr>
          </a:p>
        </p:txBody>
      </p:sp>
      <p:sp>
        <p:nvSpPr>
          <p:cNvPr id="9" name="TextBox 8"/>
          <p:cNvSpPr txBox="1"/>
          <p:nvPr/>
        </p:nvSpPr>
        <p:spPr>
          <a:xfrm>
            <a:off x="1118719" y="1809466"/>
            <a:ext cx="6903220" cy="1477520"/>
          </a:xfrm>
          <a:prstGeom prst="rect">
            <a:avLst/>
          </a:prstGeom>
          <a:noFill/>
        </p:spPr>
        <p:txBody>
          <a:bodyPr wrap="square" rtlCol="0">
            <a:spAutoFit/>
          </a:bodyPr>
          <a:lstStyle/>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Orienting phase</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Working phase</a:t>
            </a:r>
          </a:p>
          <a:p>
            <a:pPr marL="457200" indent="-457200">
              <a:lnSpc>
                <a:spcPct val="110000"/>
              </a:lnSpc>
              <a:buFont typeface="Wingdings" panose="05000000000000000000" pitchFamily="2" charset="2"/>
              <a:buChar char="ü"/>
            </a:pPr>
            <a:r>
              <a:rPr lang="en-US" sz="2800" dirty="0">
                <a:solidFill>
                  <a:srgbClr val="595959"/>
                </a:solidFill>
                <a:latin typeface="ITC Franklin Gothic Std Bk Cd"/>
                <a:cs typeface="ITC Franklin Gothic Std Bk Cd"/>
              </a:rPr>
              <a:t>Closing phase</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665782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32</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Getting Started!</a:t>
            </a:r>
            <a:endParaRPr lang="en-US" sz="3200" dirty="0">
              <a:latin typeface="FranklinGothicURWComDem"/>
              <a:cs typeface="FranklinGothicURWComDem"/>
            </a:endParaRPr>
          </a:p>
        </p:txBody>
      </p:sp>
      <p:sp>
        <p:nvSpPr>
          <p:cNvPr id="9" name="TextBox 8"/>
          <p:cNvSpPr txBox="1"/>
          <p:nvPr/>
        </p:nvSpPr>
        <p:spPr>
          <a:xfrm>
            <a:off x="1118719" y="1809466"/>
            <a:ext cx="6903220" cy="2498376"/>
          </a:xfrm>
          <a:prstGeom prst="rect">
            <a:avLst/>
          </a:prstGeom>
          <a:noFill/>
        </p:spPr>
        <p:txBody>
          <a:bodyPr wrap="square" rtlCol="0">
            <a:spAutoFit/>
          </a:bodyPr>
          <a:lstStyle/>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Meet and learn about one another</a:t>
            </a:r>
          </a:p>
          <a:p>
            <a:pPr marL="800100" lvl="1"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student background</a:t>
            </a:r>
          </a:p>
          <a:p>
            <a:pPr marL="800100" lvl="1"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preceptor background</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Establish trust</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Clarify roles and expectations</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Review and determine the schedule</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1521243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33</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Working Phase</a:t>
            </a:r>
            <a:endParaRPr lang="en-US" sz="3200" dirty="0">
              <a:latin typeface="FranklinGothicURWComDem"/>
              <a:cs typeface="FranklinGothicURWComDem"/>
            </a:endParaRPr>
          </a:p>
        </p:txBody>
      </p:sp>
      <p:sp>
        <p:nvSpPr>
          <p:cNvPr id="9" name="TextBox 8"/>
          <p:cNvSpPr txBox="1"/>
          <p:nvPr/>
        </p:nvSpPr>
        <p:spPr>
          <a:xfrm>
            <a:off x="1118719" y="1809466"/>
            <a:ext cx="6903220" cy="2904641"/>
          </a:xfrm>
          <a:prstGeom prst="rect">
            <a:avLst/>
          </a:prstGeom>
          <a:noFill/>
        </p:spPr>
        <p:txBody>
          <a:bodyPr wrap="square" rtlCol="0">
            <a:spAutoFit/>
          </a:bodyPr>
          <a:lstStyle/>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Teach, mentor and coach the student during clinical activities</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Stimulate reasoning skills</a:t>
            </a:r>
          </a:p>
          <a:p>
            <a:pPr lvl="1">
              <a:lnSpc>
                <a:spcPct val="110000"/>
              </a:lnSpc>
            </a:pPr>
            <a:r>
              <a:rPr lang="en-US" sz="2400" dirty="0">
                <a:solidFill>
                  <a:srgbClr val="595959"/>
                </a:solidFill>
                <a:latin typeface="ITC Franklin Gothic Std Bk Cd"/>
                <a:cs typeface="ITC Franklin Gothic Std Bk Cd"/>
              </a:rPr>
              <a:t>	</a:t>
            </a:r>
            <a:r>
              <a:rPr lang="en-US" sz="2000" b="1" dirty="0">
                <a:solidFill>
                  <a:srgbClr val="595959"/>
                </a:solidFill>
                <a:latin typeface="ITC Franklin Gothic Std Bk Cd"/>
                <a:cs typeface="ITC Franklin Gothic Std Bk Cd"/>
              </a:rPr>
              <a:t>THINK OUT LOUD!</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Challenge the student to think deeply and ask questions</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Encourage reflection</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525591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34</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Closing the Experience</a:t>
            </a:r>
            <a:endParaRPr lang="en-US" sz="3200" dirty="0">
              <a:latin typeface="FranklinGothicURWComDem"/>
              <a:cs typeface="FranklinGothicURWComDem"/>
            </a:endParaRPr>
          </a:p>
        </p:txBody>
      </p:sp>
      <p:sp>
        <p:nvSpPr>
          <p:cNvPr id="9" name="TextBox 8"/>
          <p:cNvSpPr txBox="1"/>
          <p:nvPr/>
        </p:nvSpPr>
        <p:spPr>
          <a:xfrm>
            <a:off x="1118719" y="1809466"/>
            <a:ext cx="6903220" cy="1685846"/>
          </a:xfrm>
          <a:prstGeom prst="rect">
            <a:avLst/>
          </a:prstGeom>
          <a:noFill/>
        </p:spPr>
        <p:txBody>
          <a:bodyPr wrap="square" rtlCol="0">
            <a:spAutoFit/>
          </a:bodyPr>
          <a:lstStyle/>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Participate in the evaluation process.</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Facilitate closure with mutual positive regard.</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Consider the possibility of your ongoing role as a professional mentor!</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2138439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35</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Your Resources</a:t>
            </a:r>
            <a:endParaRPr lang="en-US" sz="3200" dirty="0">
              <a:latin typeface="FranklinGothicURWComDem"/>
              <a:cs typeface="FranklinGothicURWComDem"/>
            </a:endParaRPr>
          </a:p>
        </p:txBody>
      </p:sp>
      <p:sp>
        <p:nvSpPr>
          <p:cNvPr id="9" name="TextBox 8"/>
          <p:cNvSpPr txBox="1"/>
          <p:nvPr/>
        </p:nvSpPr>
        <p:spPr>
          <a:xfrm>
            <a:off x="1118719" y="1809466"/>
            <a:ext cx="6903220" cy="2915863"/>
          </a:xfrm>
          <a:prstGeom prst="rect">
            <a:avLst/>
          </a:prstGeom>
          <a:noFill/>
        </p:spPr>
        <p:txBody>
          <a:bodyPr wrap="square" rtlCol="0">
            <a:spAutoFit/>
          </a:bodyPr>
          <a:lstStyle/>
          <a:p>
            <a:pPr>
              <a:lnSpc>
                <a:spcPct val="110000"/>
              </a:lnSpc>
            </a:pPr>
            <a:r>
              <a:rPr lang="en-US" sz="2400" b="1" dirty="0">
                <a:solidFill>
                  <a:srgbClr val="595959"/>
                </a:solidFill>
                <a:latin typeface="ITC Franklin Gothic Std Bk Cd"/>
                <a:cs typeface="ITC Franklin Gothic Std Bk Cd"/>
              </a:rPr>
              <a:t>“It Takes a Village….”</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Clinical Faculty </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Course Professor</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Academic Clinical Coordinator</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Program Coordinator/Director</a:t>
            </a:r>
          </a:p>
          <a:p>
            <a:pPr marL="342900" indent="-342900">
              <a:lnSpc>
                <a:spcPct val="110000"/>
              </a:lnSpc>
              <a:buFont typeface="Wingdings" panose="05000000000000000000" pitchFamily="2" charset="2"/>
              <a:buChar char="ü"/>
            </a:pPr>
            <a:r>
              <a:rPr lang="en-US" sz="2400" dirty="0">
                <a:solidFill>
                  <a:srgbClr val="595959"/>
                </a:solidFill>
                <a:latin typeface="ITC Franklin Gothic Std Bk Cd"/>
                <a:cs typeface="ITC Franklin Gothic Std Bk Cd"/>
              </a:rPr>
              <a:t>Senior Assistant Dean of Academic &amp; Student Services</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7774164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36</a:t>
            </a:fld>
            <a:endParaRPr lang="en-US" dirty="0">
              <a:latin typeface="ITC Franklin Gothic Std Bk Cp"/>
              <a:cs typeface="ITC Franklin Gothic Std Bk Cp"/>
            </a:endParaRPr>
          </a:p>
        </p:txBody>
      </p:sp>
      <p:sp>
        <p:nvSpPr>
          <p:cNvPr id="9" name="TextBox 8"/>
          <p:cNvSpPr txBox="1"/>
          <p:nvPr/>
        </p:nvSpPr>
        <p:spPr>
          <a:xfrm>
            <a:off x="1118719" y="1382746"/>
            <a:ext cx="6903220" cy="3731791"/>
          </a:xfrm>
          <a:prstGeom prst="rect">
            <a:avLst/>
          </a:prstGeom>
          <a:noFill/>
        </p:spPr>
        <p:txBody>
          <a:bodyPr wrap="square" rtlCol="0">
            <a:spAutoFit/>
          </a:bodyPr>
          <a:lstStyle/>
          <a:p>
            <a:pPr algn="ctr">
              <a:lnSpc>
                <a:spcPct val="110000"/>
              </a:lnSpc>
            </a:pPr>
            <a:r>
              <a:rPr lang="en-US" sz="2800" b="1" dirty="0">
                <a:solidFill>
                  <a:srgbClr val="595959"/>
                </a:solidFill>
                <a:latin typeface="ITC Franklin Gothic Std Bk Cd"/>
                <a:cs typeface="ITC Franklin Gothic Std Bk Cd"/>
              </a:rPr>
              <a:t>Thank you for viewing this preceptor orientation module!</a:t>
            </a:r>
          </a:p>
          <a:p>
            <a:pPr algn="ctr">
              <a:lnSpc>
                <a:spcPct val="110000"/>
              </a:lnSpc>
            </a:pPr>
            <a:endParaRPr lang="en-US" sz="2400" dirty="0">
              <a:solidFill>
                <a:srgbClr val="595959"/>
              </a:solidFill>
              <a:latin typeface="ITC Franklin Gothic Std Bk Cd"/>
              <a:cs typeface="ITC Franklin Gothic Std Bk Cd"/>
            </a:endParaRPr>
          </a:p>
          <a:p>
            <a:pPr algn="ctr">
              <a:lnSpc>
                <a:spcPct val="110000"/>
              </a:lnSpc>
            </a:pPr>
            <a:r>
              <a:rPr lang="en-US" sz="2400" dirty="0">
                <a:solidFill>
                  <a:schemeClr val="accent6">
                    <a:lumMod val="75000"/>
                  </a:schemeClr>
                </a:solidFill>
                <a:latin typeface="ITC Franklin Gothic Std Bk Cd"/>
                <a:cs typeface="ITC Franklin Gothic Std Bk Cd"/>
              </a:rPr>
              <a:t>Please submit your current CV/resume to Diana Torres </a:t>
            </a:r>
            <a:r>
              <a:rPr lang="en-US" sz="2400">
                <a:solidFill>
                  <a:schemeClr val="accent6">
                    <a:lumMod val="75000"/>
                  </a:schemeClr>
                </a:solidFill>
                <a:latin typeface="ITC Franklin Gothic Std Bk Cd"/>
                <a:cs typeface="ITC Franklin Gothic Std Bk Cd"/>
              </a:rPr>
              <a:t>at </a:t>
            </a:r>
            <a:r>
              <a:rPr lang="en-US" sz="2400">
                <a:solidFill>
                  <a:srgbClr val="595959"/>
                </a:solidFill>
                <a:latin typeface="ITC Franklin Gothic Std Bk Cd"/>
                <a:cs typeface="ITC Franklin Gothic Std Bk Cd"/>
              </a:rPr>
              <a:t>gqf9ta</a:t>
            </a:r>
            <a:r>
              <a:rPr lang="en-US" sz="2400" dirty="0">
                <a:solidFill>
                  <a:srgbClr val="595959"/>
                </a:solidFill>
                <a:latin typeface="ITC Franklin Gothic Std Bk Cd"/>
                <a:cs typeface="ITC Franklin Gothic Std Bk Cd"/>
              </a:rPr>
              <a:t>@virginia.edu</a:t>
            </a:r>
          </a:p>
          <a:p>
            <a:pPr algn="ctr">
              <a:lnSpc>
                <a:spcPct val="110000"/>
              </a:lnSpc>
            </a:pPr>
            <a:endParaRPr lang="en-US" sz="2400" dirty="0">
              <a:solidFill>
                <a:srgbClr val="595959"/>
              </a:solidFill>
              <a:latin typeface="ITC Franklin Gothic Std Bk Cd"/>
              <a:cs typeface="ITC Franklin Gothic Std Bk Cd"/>
            </a:endParaRPr>
          </a:p>
          <a:p>
            <a:pPr algn="ctr">
              <a:lnSpc>
                <a:spcPct val="110000"/>
              </a:lnSpc>
            </a:pPr>
            <a:r>
              <a:rPr lang="en-US" sz="2400" dirty="0">
                <a:solidFill>
                  <a:srgbClr val="595959"/>
                </a:solidFill>
                <a:latin typeface="ITC Franklin Gothic Std Bk Cd"/>
                <a:cs typeface="ITC Franklin Gothic Std Bk Cd"/>
              </a:rPr>
              <a:t>More information and resources available online:</a:t>
            </a:r>
          </a:p>
          <a:p>
            <a:pPr algn="ctr">
              <a:lnSpc>
                <a:spcPct val="110000"/>
              </a:lnSpc>
            </a:pPr>
            <a:r>
              <a:rPr lang="en-US" sz="2000" dirty="0">
                <a:solidFill>
                  <a:srgbClr val="595959"/>
                </a:solidFill>
                <a:latin typeface="ITC Franklin Gothic Std Bk Cd"/>
                <a:cs typeface="ITC Franklin Gothic Std Bk Cd"/>
                <a:hlinkClick r:id="rId2"/>
              </a:rPr>
              <a:t>https://www.nursing.virginia.edu/academics/preceptors/</a:t>
            </a:r>
            <a:endParaRPr lang="en-US" sz="2000" dirty="0">
              <a:solidFill>
                <a:srgbClr val="595959"/>
              </a:solidFill>
              <a:latin typeface="ITC Franklin Gothic Std Bk Cd"/>
              <a:cs typeface="ITC Franklin Gothic Std Bk Cd"/>
            </a:endParaRPr>
          </a:p>
          <a:p>
            <a:pPr algn="ctr">
              <a:lnSpc>
                <a:spcPct val="110000"/>
              </a:lnSpc>
            </a:pPr>
            <a:endParaRPr lang="en-US" sz="2000" dirty="0">
              <a:solidFill>
                <a:srgbClr val="595959"/>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1314192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4</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Virginia Board of Nursing Regulations</a:t>
            </a:r>
            <a:endParaRPr lang="en-US" sz="3200" dirty="0">
              <a:latin typeface="FranklinGothicURWComDem"/>
              <a:cs typeface="FranklinGothicURWComDem"/>
            </a:endParaRPr>
          </a:p>
        </p:txBody>
      </p:sp>
      <p:sp>
        <p:nvSpPr>
          <p:cNvPr id="9" name="TextBox 8"/>
          <p:cNvSpPr txBox="1"/>
          <p:nvPr/>
        </p:nvSpPr>
        <p:spPr>
          <a:xfrm>
            <a:off x="1118719" y="1809466"/>
            <a:ext cx="6903220" cy="2411429"/>
          </a:xfrm>
          <a:prstGeom prst="rect">
            <a:avLst/>
          </a:prstGeom>
          <a:noFill/>
        </p:spPr>
        <p:txBody>
          <a:bodyPr wrap="square" rtlCol="0">
            <a:spAutoFit/>
          </a:bodyPr>
          <a:lstStyle/>
          <a:p>
            <a:pPr>
              <a:lnSpc>
                <a:spcPct val="110000"/>
              </a:lnSpc>
            </a:pPr>
            <a:r>
              <a:rPr lang="en-US" b="1" dirty="0">
                <a:solidFill>
                  <a:srgbClr val="595959"/>
                </a:solidFill>
                <a:latin typeface="ITC Franklin Gothic Std Bk Cd"/>
                <a:cs typeface="ITC Franklin Gothic Std Bk Cd"/>
              </a:rPr>
              <a:t>18VAC90-27-110. Clinical practice of students. </a:t>
            </a:r>
          </a:p>
          <a:p>
            <a:pPr marL="342900" indent="-342900">
              <a:lnSpc>
                <a:spcPct val="110000"/>
              </a:lnSpc>
              <a:buFont typeface="Arial" panose="020B0604020202020204" pitchFamily="34" charset="0"/>
              <a:buChar char="•"/>
            </a:pPr>
            <a:r>
              <a:rPr lang="en-US" sz="2000" dirty="0">
                <a:solidFill>
                  <a:srgbClr val="595959"/>
                </a:solidFill>
                <a:latin typeface="ITC Franklin Gothic Std Bk Cd"/>
                <a:cs typeface="ITC Franklin Gothic Std Bk Cd"/>
              </a:rPr>
              <a:t>In accordance with §54.1-3001 of the Code of Virginia, a nursing student, while enrolled in an approved nursing program, may perform tasks that would constitute the practice of nursing. </a:t>
            </a:r>
            <a:r>
              <a:rPr lang="en-US" sz="2000" b="1" dirty="0">
                <a:solidFill>
                  <a:srgbClr val="595959"/>
                </a:solidFill>
                <a:latin typeface="ITC Franklin Gothic Std Bk Cd"/>
                <a:cs typeface="ITC Franklin Gothic Std Bk Cd"/>
              </a:rPr>
              <a:t>The student shall be responsible and accountable for the safe performance of those direct client care tasks to which he has been assigned. </a:t>
            </a:r>
            <a:endParaRPr lang="en-US" sz="2000" b="1" dirty="0">
              <a:solidFill>
                <a:srgbClr val="17375E"/>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998486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5</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Virginia Board of Nursing Regulations</a:t>
            </a:r>
            <a:endParaRPr lang="en-US" sz="3200" dirty="0">
              <a:latin typeface="FranklinGothicURWComDem"/>
              <a:cs typeface="FranklinGothicURWComDem"/>
            </a:endParaRPr>
          </a:p>
        </p:txBody>
      </p:sp>
      <p:sp>
        <p:nvSpPr>
          <p:cNvPr id="9" name="TextBox 8"/>
          <p:cNvSpPr txBox="1"/>
          <p:nvPr/>
        </p:nvSpPr>
        <p:spPr>
          <a:xfrm>
            <a:off x="1118719" y="1809466"/>
            <a:ext cx="6903220" cy="3393237"/>
          </a:xfrm>
          <a:prstGeom prst="rect">
            <a:avLst/>
          </a:prstGeom>
          <a:noFill/>
        </p:spPr>
        <p:txBody>
          <a:bodyPr wrap="square" rtlCol="0">
            <a:spAutoFit/>
          </a:bodyPr>
          <a:lstStyle/>
          <a:p>
            <a:pPr>
              <a:lnSpc>
                <a:spcPct val="110000"/>
              </a:lnSpc>
            </a:pPr>
            <a:r>
              <a:rPr lang="en-US" b="1" dirty="0">
                <a:solidFill>
                  <a:srgbClr val="595959"/>
                </a:solidFill>
                <a:latin typeface="ITC Franklin Gothic Std Bk Cd"/>
                <a:cs typeface="ITC Franklin Gothic Std Bk Cd"/>
              </a:rPr>
              <a:t>18VAC90-27-110. Clinical practice of students. </a:t>
            </a:r>
          </a:p>
          <a:p>
            <a:pPr lvl="1">
              <a:lnSpc>
                <a:spcPct val="110000"/>
              </a:lnSpc>
            </a:pPr>
            <a:r>
              <a:rPr lang="en-US" i="1" dirty="0">
                <a:solidFill>
                  <a:srgbClr val="595959"/>
                </a:solidFill>
                <a:latin typeface="ITC Franklin Gothic Std Bk Cd"/>
                <a:cs typeface="ITC Franklin Gothic Std Bk Cd"/>
              </a:rPr>
              <a:t>(continued)</a:t>
            </a:r>
          </a:p>
          <a:p>
            <a:pPr lvl="1">
              <a:lnSpc>
                <a:spcPct val="110000"/>
              </a:lnSpc>
            </a:pPr>
            <a:endParaRPr lang="en-US" sz="2000" i="1" dirty="0">
              <a:solidFill>
                <a:srgbClr val="595959"/>
              </a:solidFill>
              <a:latin typeface="ITC Franklin Gothic Std Bk Cd"/>
              <a:cs typeface="ITC Franklin Gothic Std Bk Cd"/>
            </a:endParaRPr>
          </a:p>
          <a:p>
            <a:pPr marL="342900" indent="-342900">
              <a:lnSpc>
                <a:spcPct val="110000"/>
              </a:lnSpc>
              <a:buFont typeface="Arial" panose="020B0604020202020204" pitchFamily="34" charset="0"/>
              <a:buChar char="•"/>
            </a:pPr>
            <a:r>
              <a:rPr lang="en-US" sz="2000" dirty="0">
                <a:solidFill>
                  <a:srgbClr val="595959"/>
                </a:solidFill>
                <a:latin typeface="ITC Franklin Gothic Std Bk Cd"/>
                <a:cs typeface="ITC Franklin Gothic Std Bk Cd"/>
              </a:rPr>
              <a:t>Faculty members or preceptors providing onsite supervision in the clinical care of clients shall be responsible and accountable for the assignment of clients and tasks based on their assessment and evaluation of the student's clinical knowledge and skills. </a:t>
            </a:r>
            <a:r>
              <a:rPr lang="en-US" sz="2000" b="1" dirty="0">
                <a:solidFill>
                  <a:srgbClr val="595959"/>
                </a:solidFill>
                <a:latin typeface="ITC Franklin Gothic Std Bk Cd"/>
                <a:cs typeface="ITC Franklin Gothic Std Bk Cd"/>
              </a:rPr>
              <a:t>Supervisors shall also monitor clinical performance and intervene if necessary for the safety and protection of the clients.</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2507117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6</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Virginia Board of Nursing Regulations</a:t>
            </a:r>
            <a:endParaRPr lang="en-US" sz="3200" dirty="0">
              <a:latin typeface="FranklinGothicURWComDem"/>
              <a:cs typeface="FranklinGothicURWComDem"/>
            </a:endParaRPr>
          </a:p>
        </p:txBody>
      </p:sp>
      <p:sp>
        <p:nvSpPr>
          <p:cNvPr id="9" name="TextBox 8"/>
          <p:cNvSpPr txBox="1"/>
          <p:nvPr/>
        </p:nvSpPr>
        <p:spPr>
          <a:xfrm>
            <a:off x="1118719" y="1809466"/>
            <a:ext cx="6903220" cy="3071610"/>
          </a:xfrm>
          <a:prstGeom prst="rect">
            <a:avLst/>
          </a:prstGeom>
          <a:noFill/>
        </p:spPr>
        <p:txBody>
          <a:bodyPr wrap="square" rtlCol="0">
            <a:spAutoFit/>
          </a:bodyPr>
          <a:lstStyle/>
          <a:p>
            <a:pPr>
              <a:lnSpc>
                <a:spcPct val="110000"/>
              </a:lnSpc>
            </a:pPr>
            <a:r>
              <a:rPr lang="en-US" b="1" dirty="0">
                <a:solidFill>
                  <a:srgbClr val="595959"/>
                </a:solidFill>
                <a:latin typeface="ITC Franklin Gothic Std Bk Cd"/>
                <a:cs typeface="ITC Franklin Gothic Std Bk Cd"/>
              </a:rPr>
              <a:t>18VAC90-27-110. Clinical practice of students. </a:t>
            </a:r>
          </a:p>
          <a:p>
            <a:pPr lvl="1">
              <a:lnSpc>
                <a:spcPct val="110000"/>
              </a:lnSpc>
            </a:pPr>
            <a:r>
              <a:rPr lang="en-US" i="1" dirty="0">
                <a:solidFill>
                  <a:srgbClr val="595959"/>
                </a:solidFill>
                <a:latin typeface="ITC Franklin Gothic Std Bk Cd"/>
                <a:cs typeface="ITC Franklin Gothic Std Bk Cd"/>
              </a:rPr>
              <a:t>(continued)</a:t>
            </a:r>
          </a:p>
          <a:p>
            <a:pPr lvl="1">
              <a:lnSpc>
                <a:spcPct val="110000"/>
              </a:lnSpc>
            </a:pPr>
            <a:endParaRPr lang="en-US" sz="2000" i="1" dirty="0">
              <a:solidFill>
                <a:srgbClr val="595959"/>
              </a:solidFill>
              <a:latin typeface="ITC Franklin Gothic Std Bk Cd"/>
              <a:cs typeface="ITC Franklin Gothic Std Bk Cd"/>
            </a:endParaRPr>
          </a:p>
          <a:p>
            <a:pPr marL="342900" indent="-342900">
              <a:lnSpc>
                <a:spcPct val="110000"/>
              </a:lnSpc>
              <a:buFont typeface="Arial" panose="020B0604020202020204" pitchFamily="34" charset="0"/>
              <a:buChar char="•"/>
            </a:pPr>
            <a:r>
              <a:rPr lang="en-US" sz="2000" dirty="0">
                <a:solidFill>
                  <a:srgbClr val="595959"/>
                </a:solidFill>
                <a:latin typeface="ITC Franklin Gothic Std Bk Cd"/>
                <a:cs typeface="ITC Franklin Gothic Std Bk Cd"/>
              </a:rPr>
              <a:t>Clinical preceptors may be used to augment the faculty and enhance the clinical learning experience. Faculty shall be responsible for the designation of a preceptor for each student and shall communicate such assignment with the preceptor. </a:t>
            </a:r>
            <a:r>
              <a:rPr lang="en-US" sz="2000" b="1" dirty="0">
                <a:solidFill>
                  <a:srgbClr val="595959"/>
                </a:solidFill>
                <a:latin typeface="ITC Franklin Gothic Std Bk Cd"/>
                <a:cs typeface="ITC Franklin Gothic Std Bk Cd"/>
              </a:rPr>
              <a:t>A preceptor may not further delegate the duties of the preceptorship. </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516183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7</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Virginia Board of Nursing Regulations</a:t>
            </a:r>
            <a:endParaRPr lang="en-US" sz="3200" dirty="0">
              <a:latin typeface="FranklinGothicURWComDem"/>
              <a:cs typeface="FranklinGothicURWComDem"/>
            </a:endParaRPr>
          </a:p>
        </p:txBody>
      </p:sp>
      <p:sp>
        <p:nvSpPr>
          <p:cNvPr id="9" name="TextBox 8"/>
          <p:cNvSpPr txBox="1"/>
          <p:nvPr/>
        </p:nvSpPr>
        <p:spPr>
          <a:xfrm>
            <a:off x="1118719" y="1809466"/>
            <a:ext cx="6903220" cy="3071610"/>
          </a:xfrm>
          <a:prstGeom prst="rect">
            <a:avLst/>
          </a:prstGeom>
          <a:noFill/>
        </p:spPr>
        <p:txBody>
          <a:bodyPr wrap="square" rtlCol="0">
            <a:spAutoFit/>
          </a:bodyPr>
          <a:lstStyle/>
          <a:p>
            <a:pPr>
              <a:lnSpc>
                <a:spcPct val="110000"/>
              </a:lnSpc>
            </a:pPr>
            <a:r>
              <a:rPr lang="en-US" b="1" dirty="0">
                <a:solidFill>
                  <a:srgbClr val="595959"/>
                </a:solidFill>
                <a:latin typeface="ITC Franklin Gothic Std Bk Cd"/>
                <a:cs typeface="ITC Franklin Gothic Std Bk Cd"/>
              </a:rPr>
              <a:t>18VAC90-27-110. Clinical practice of students. </a:t>
            </a:r>
          </a:p>
          <a:p>
            <a:pPr lvl="1">
              <a:lnSpc>
                <a:spcPct val="110000"/>
              </a:lnSpc>
            </a:pPr>
            <a:r>
              <a:rPr lang="en-US" i="1" dirty="0">
                <a:solidFill>
                  <a:srgbClr val="595959"/>
                </a:solidFill>
                <a:latin typeface="ITC Franklin Gothic Std Bk Cd"/>
                <a:cs typeface="ITC Franklin Gothic Std Bk Cd"/>
              </a:rPr>
              <a:t>(continued)</a:t>
            </a:r>
          </a:p>
          <a:p>
            <a:pPr lvl="1">
              <a:lnSpc>
                <a:spcPct val="110000"/>
              </a:lnSpc>
            </a:pPr>
            <a:endParaRPr lang="en-US" sz="2000" i="1" dirty="0">
              <a:solidFill>
                <a:srgbClr val="595959"/>
              </a:solidFill>
              <a:latin typeface="ITC Franklin Gothic Std Bk Cd"/>
              <a:cs typeface="ITC Franklin Gothic Std Bk Cd"/>
            </a:endParaRPr>
          </a:p>
          <a:p>
            <a:pPr marL="342900" indent="-342900">
              <a:lnSpc>
                <a:spcPct val="110000"/>
              </a:lnSpc>
              <a:buFont typeface="Arial" panose="020B0604020202020204" pitchFamily="34" charset="0"/>
              <a:buChar char="•"/>
            </a:pPr>
            <a:r>
              <a:rPr lang="en-US" sz="2000" dirty="0">
                <a:solidFill>
                  <a:srgbClr val="595959"/>
                </a:solidFill>
                <a:latin typeface="ITC Franklin Gothic Std Bk Cd"/>
                <a:cs typeface="ITC Franklin Gothic Std Bk Cd"/>
              </a:rPr>
              <a:t>Preceptors shall provide to the nursing education program evidence of competence to supervise students' clinical experience for quality and safety in each specialty area where they supervise students. </a:t>
            </a:r>
            <a:r>
              <a:rPr lang="en-US" sz="2000" b="1" dirty="0">
                <a:solidFill>
                  <a:srgbClr val="595959"/>
                </a:solidFill>
                <a:latin typeface="ITC Franklin Gothic Std Bk Cd"/>
                <a:cs typeface="ITC Franklin Gothic Std Bk Cd"/>
              </a:rPr>
              <a:t>The clinical preceptor shall be licensed as a nurse at or above the level for which the student is preparing. </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49404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8</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Virginia Board of Nursing Regulations</a:t>
            </a:r>
            <a:endParaRPr lang="en-US" sz="3200" dirty="0">
              <a:latin typeface="FranklinGothicURWComDem"/>
              <a:cs typeface="FranklinGothicURWComDem"/>
            </a:endParaRPr>
          </a:p>
        </p:txBody>
      </p:sp>
      <p:sp>
        <p:nvSpPr>
          <p:cNvPr id="9" name="TextBox 8"/>
          <p:cNvSpPr txBox="1"/>
          <p:nvPr/>
        </p:nvSpPr>
        <p:spPr>
          <a:xfrm>
            <a:off x="1118719" y="1809466"/>
            <a:ext cx="6903220" cy="3071610"/>
          </a:xfrm>
          <a:prstGeom prst="rect">
            <a:avLst/>
          </a:prstGeom>
          <a:noFill/>
        </p:spPr>
        <p:txBody>
          <a:bodyPr wrap="square" rtlCol="0">
            <a:spAutoFit/>
          </a:bodyPr>
          <a:lstStyle/>
          <a:p>
            <a:pPr>
              <a:lnSpc>
                <a:spcPct val="110000"/>
              </a:lnSpc>
            </a:pPr>
            <a:r>
              <a:rPr lang="en-US" b="1" dirty="0">
                <a:solidFill>
                  <a:srgbClr val="595959"/>
                </a:solidFill>
                <a:latin typeface="ITC Franklin Gothic Std Bk Cd"/>
                <a:cs typeface="ITC Franklin Gothic Std Bk Cd"/>
              </a:rPr>
              <a:t>18VAC90-27-110. Clinical practice of students. </a:t>
            </a:r>
          </a:p>
          <a:p>
            <a:pPr lvl="1">
              <a:lnSpc>
                <a:spcPct val="110000"/>
              </a:lnSpc>
            </a:pPr>
            <a:r>
              <a:rPr lang="en-US" i="1" dirty="0">
                <a:solidFill>
                  <a:srgbClr val="595959"/>
                </a:solidFill>
                <a:latin typeface="ITC Franklin Gothic Std Bk Cd"/>
                <a:cs typeface="ITC Franklin Gothic Std Bk Cd"/>
              </a:rPr>
              <a:t>(continued)</a:t>
            </a:r>
          </a:p>
          <a:p>
            <a:pPr lvl="1">
              <a:lnSpc>
                <a:spcPct val="110000"/>
              </a:lnSpc>
            </a:pPr>
            <a:endParaRPr lang="en-US" sz="2000" i="1" dirty="0">
              <a:solidFill>
                <a:srgbClr val="595959"/>
              </a:solidFill>
              <a:latin typeface="ITC Franklin Gothic Std Bk Cd"/>
              <a:cs typeface="ITC Franklin Gothic Std Bk Cd"/>
            </a:endParaRPr>
          </a:p>
          <a:p>
            <a:pPr marL="342900" indent="-342900">
              <a:lnSpc>
                <a:spcPct val="110000"/>
              </a:lnSpc>
              <a:buFont typeface="Arial" panose="020B0604020202020204" pitchFamily="34" charset="0"/>
              <a:buChar char="•"/>
            </a:pPr>
            <a:r>
              <a:rPr lang="en-US" sz="2000" b="1" dirty="0">
                <a:solidFill>
                  <a:srgbClr val="595959"/>
                </a:solidFill>
                <a:latin typeface="ITC Franklin Gothic Std Bk Cd"/>
                <a:cs typeface="ITC Franklin Gothic Std Bk Cd"/>
              </a:rPr>
              <a:t>In utilizing preceptors to supervise students in the clinical setting, the ratio shall not exceed two students to one preceptor at any given time. </a:t>
            </a:r>
            <a:r>
              <a:rPr lang="en-US" sz="2000" dirty="0">
                <a:solidFill>
                  <a:srgbClr val="595959"/>
                </a:solidFill>
                <a:latin typeface="ITC Franklin Gothic Std Bk Cd"/>
                <a:cs typeface="ITC Franklin Gothic Std Bk Cd"/>
              </a:rPr>
              <a:t>During the period in which students are in the clinical setting with a preceptor, the faculty member shall be available for communication and consultation with the preceptor.</a:t>
            </a:r>
            <a:endParaRPr lang="en-US" sz="2000" b="1" dirty="0">
              <a:solidFill>
                <a:srgbClr val="595959"/>
              </a:solidFill>
              <a:latin typeface="ITC Franklin Gothic Std Bk Cd"/>
              <a:cs typeface="ITC Franklin Gothic Std Bk Cd"/>
            </a:endParaRP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18204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p:nvPr/>
        </p:nvSpPr>
        <p:spPr>
          <a:xfrm>
            <a:off x="-14711" y="5978147"/>
            <a:ext cx="9170081" cy="936363"/>
          </a:xfrm>
          <a:custGeom>
            <a:avLst/>
            <a:gdLst>
              <a:gd name="connsiteX0" fmla="*/ 0 w 9144000"/>
              <a:gd name="connsiteY0" fmla="*/ 0 h 854363"/>
              <a:gd name="connsiteX1" fmla="*/ 9144000 w 9144000"/>
              <a:gd name="connsiteY1" fmla="*/ 0 h 854363"/>
              <a:gd name="connsiteX2" fmla="*/ 9144000 w 9144000"/>
              <a:gd name="connsiteY2" fmla="*/ 854363 h 854363"/>
              <a:gd name="connsiteX3" fmla="*/ 0 w 9144000"/>
              <a:gd name="connsiteY3" fmla="*/ 854363 h 854363"/>
              <a:gd name="connsiteX4" fmla="*/ 0 w 9144000"/>
              <a:gd name="connsiteY4" fmla="*/ 0 h 854363"/>
              <a:gd name="connsiteX0" fmla="*/ 0 w 9182100"/>
              <a:gd name="connsiteY0" fmla="*/ 0 h 854363"/>
              <a:gd name="connsiteX1" fmla="*/ 9182100 w 9182100"/>
              <a:gd name="connsiteY1" fmla="*/ 342900 h 854363"/>
              <a:gd name="connsiteX2" fmla="*/ 9144000 w 9182100"/>
              <a:gd name="connsiteY2" fmla="*/ 854363 h 854363"/>
              <a:gd name="connsiteX3" fmla="*/ 0 w 9182100"/>
              <a:gd name="connsiteY3" fmla="*/ 854363 h 854363"/>
              <a:gd name="connsiteX4" fmla="*/ 0 w 9182100"/>
              <a:gd name="connsiteY4" fmla="*/ 0 h 854363"/>
              <a:gd name="connsiteX0" fmla="*/ 0 w 9144000"/>
              <a:gd name="connsiteY0" fmla="*/ 0 h 854363"/>
              <a:gd name="connsiteX1" fmla="*/ 9104113 w 9144000"/>
              <a:gd name="connsiteY1" fmla="*/ 342900 h 854363"/>
              <a:gd name="connsiteX2" fmla="*/ 9144000 w 9144000"/>
              <a:gd name="connsiteY2" fmla="*/ 854363 h 854363"/>
              <a:gd name="connsiteX3" fmla="*/ 0 w 9144000"/>
              <a:gd name="connsiteY3" fmla="*/ 854363 h 854363"/>
              <a:gd name="connsiteX4" fmla="*/ 0 w 9144000"/>
              <a:gd name="connsiteY4" fmla="*/ 0 h 854363"/>
              <a:gd name="connsiteX0" fmla="*/ 0 w 9148677"/>
              <a:gd name="connsiteY0" fmla="*/ 0 h 854363"/>
              <a:gd name="connsiteX1" fmla="*/ 9148677 w 9148677"/>
              <a:gd name="connsiteY1" fmla="*/ 220361 h 854363"/>
              <a:gd name="connsiteX2" fmla="*/ 9144000 w 9148677"/>
              <a:gd name="connsiteY2" fmla="*/ 854363 h 854363"/>
              <a:gd name="connsiteX3" fmla="*/ 0 w 9148677"/>
              <a:gd name="connsiteY3" fmla="*/ 854363 h 854363"/>
              <a:gd name="connsiteX4" fmla="*/ 0 w 9148677"/>
              <a:gd name="connsiteY4" fmla="*/ 0 h 854363"/>
              <a:gd name="connsiteX0" fmla="*/ 0 w 9155141"/>
              <a:gd name="connsiteY0" fmla="*/ 0 h 887783"/>
              <a:gd name="connsiteX1" fmla="*/ 9148677 w 9155141"/>
              <a:gd name="connsiteY1" fmla="*/ 220361 h 887783"/>
              <a:gd name="connsiteX2" fmla="*/ 9155141 w 9155141"/>
              <a:gd name="connsiteY2" fmla="*/ 887783 h 887783"/>
              <a:gd name="connsiteX3" fmla="*/ 0 w 9155141"/>
              <a:gd name="connsiteY3" fmla="*/ 854363 h 887783"/>
              <a:gd name="connsiteX4" fmla="*/ 0 w 9155141"/>
              <a:gd name="connsiteY4" fmla="*/ 0 h 887783"/>
              <a:gd name="connsiteX0" fmla="*/ 0 w 9155141"/>
              <a:gd name="connsiteY0" fmla="*/ 0 h 887783"/>
              <a:gd name="connsiteX1" fmla="*/ 9148677 w 9155141"/>
              <a:gd name="connsiteY1" fmla="*/ 26126 h 887783"/>
              <a:gd name="connsiteX2" fmla="*/ 9155141 w 9155141"/>
              <a:gd name="connsiteY2" fmla="*/ 887783 h 887783"/>
              <a:gd name="connsiteX3" fmla="*/ 0 w 9155141"/>
              <a:gd name="connsiteY3" fmla="*/ 854363 h 887783"/>
              <a:gd name="connsiteX4" fmla="*/ 0 w 9155141"/>
              <a:gd name="connsiteY4" fmla="*/ 0 h 887783"/>
              <a:gd name="connsiteX0" fmla="*/ 29883 w 9155141"/>
              <a:gd name="connsiteY0" fmla="*/ 257757 h 861657"/>
              <a:gd name="connsiteX1" fmla="*/ 9148677 w 9155141"/>
              <a:gd name="connsiteY1" fmla="*/ 0 h 861657"/>
              <a:gd name="connsiteX2" fmla="*/ 9155141 w 9155141"/>
              <a:gd name="connsiteY2" fmla="*/ 861657 h 861657"/>
              <a:gd name="connsiteX3" fmla="*/ 0 w 9155141"/>
              <a:gd name="connsiteY3" fmla="*/ 828237 h 861657"/>
              <a:gd name="connsiteX4" fmla="*/ 29883 w 9155141"/>
              <a:gd name="connsiteY4" fmla="*/ 257757 h 861657"/>
              <a:gd name="connsiteX0" fmla="*/ 29883 w 9155141"/>
              <a:gd name="connsiteY0" fmla="*/ 332463 h 936363"/>
              <a:gd name="connsiteX1" fmla="*/ 9148677 w 9155141"/>
              <a:gd name="connsiteY1" fmla="*/ 0 h 936363"/>
              <a:gd name="connsiteX2" fmla="*/ 9155141 w 9155141"/>
              <a:gd name="connsiteY2" fmla="*/ 936363 h 936363"/>
              <a:gd name="connsiteX3" fmla="*/ 0 w 9155141"/>
              <a:gd name="connsiteY3" fmla="*/ 902943 h 936363"/>
              <a:gd name="connsiteX4" fmla="*/ 29883 w 9155141"/>
              <a:gd name="connsiteY4" fmla="*/ 332463 h 936363"/>
              <a:gd name="connsiteX0" fmla="*/ 0 w 9170081"/>
              <a:gd name="connsiteY0" fmla="*/ 2726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272698 h 936363"/>
              <a:gd name="connsiteX0" fmla="*/ 0 w 9170081"/>
              <a:gd name="connsiteY0" fmla="*/ 374298 h 936363"/>
              <a:gd name="connsiteX1" fmla="*/ 9163617 w 9170081"/>
              <a:gd name="connsiteY1" fmla="*/ 0 h 936363"/>
              <a:gd name="connsiteX2" fmla="*/ 9170081 w 9170081"/>
              <a:gd name="connsiteY2" fmla="*/ 936363 h 936363"/>
              <a:gd name="connsiteX3" fmla="*/ 14940 w 9170081"/>
              <a:gd name="connsiteY3" fmla="*/ 902943 h 936363"/>
              <a:gd name="connsiteX4" fmla="*/ 0 w 9170081"/>
              <a:gd name="connsiteY4" fmla="*/ 374298 h 93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70081" h="936363">
                <a:moveTo>
                  <a:pt x="0" y="374298"/>
                </a:moveTo>
                <a:lnTo>
                  <a:pt x="9163617" y="0"/>
                </a:lnTo>
                <a:cubicBezTo>
                  <a:pt x="9165772" y="222474"/>
                  <a:pt x="9167926" y="713889"/>
                  <a:pt x="9170081" y="936363"/>
                </a:cubicBezTo>
                <a:lnTo>
                  <a:pt x="14940" y="902943"/>
                </a:lnTo>
                <a:lnTo>
                  <a:pt x="0" y="374298"/>
                </a:lnTo>
                <a:close/>
              </a:path>
            </a:pathLst>
          </a:custGeom>
          <a:solidFill>
            <a:srgbClr val="012158"/>
          </a:solidFill>
          <a:ln>
            <a:solidFill>
              <a:schemeClr val="tx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1" name="Date Placeholder 2"/>
          <p:cNvSpPr>
            <a:spLocks noGrp="1"/>
          </p:cNvSpPr>
          <p:nvPr>
            <p:ph type="dt" sz="half" idx="10"/>
          </p:nvPr>
        </p:nvSpPr>
        <p:spPr>
          <a:xfrm>
            <a:off x="480290" y="6362469"/>
            <a:ext cx="2133600" cy="365125"/>
          </a:xfrm>
          <a:prstGeom prst="rect">
            <a:avLst/>
          </a:prstGeom>
        </p:spPr>
        <p:txBody>
          <a:bodyPr/>
          <a:lstStyle>
            <a:lvl1pPr>
              <a:defRPr sz="1800" b="0" i="0">
                <a:solidFill>
                  <a:schemeClr val="bg1"/>
                </a:solidFill>
                <a:latin typeface="FranklinGothicURWComBoo"/>
                <a:cs typeface="FranklinGothicURWComBoo"/>
              </a:defRPr>
            </a:lvl1pPr>
          </a:lstStyle>
          <a:p>
            <a:fld id="{9ADFD74B-15CE-4510-8007-42D346E00D0E}" type="slidenum">
              <a:rPr lang="en-US" smtClean="0">
                <a:latin typeface="ITC Franklin Gothic Std Bk Cp"/>
                <a:cs typeface="ITC Franklin Gothic Std Bk Cp"/>
              </a:rPr>
              <a:t>9</a:t>
            </a:fld>
            <a:endParaRPr lang="en-US" dirty="0">
              <a:latin typeface="ITC Franklin Gothic Std Bk Cp"/>
              <a:cs typeface="ITC Franklin Gothic Std Bk Cp"/>
            </a:endParaRPr>
          </a:p>
        </p:txBody>
      </p:sp>
      <p:sp>
        <p:nvSpPr>
          <p:cNvPr id="7" name="Title 1"/>
          <p:cNvSpPr>
            <a:spLocks noGrp="1"/>
          </p:cNvSpPr>
          <p:nvPr>
            <p:ph type="title"/>
          </p:nvPr>
        </p:nvSpPr>
        <p:spPr>
          <a:xfrm>
            <a:off x="229" y="419677"/>
            <a:ext cx="9143771" cy="1143000"/>
          </a:xfrm>
          <a:prstGeom prst="rect">
            <a:avLst/>
          </a:prstGeom>
        </p:spPr>
        <p:txBody>
          <a:bodyPr>
            <a:normAutofit/>
          </a:bodyPr>
          <a:lstStyle>
            <a:lvl1pPr>
              <a:defRPr>
                <a:solidFill>
                  <a:schemeClr val="accent6">
                    <a:lumMod val="75000"/>
                  </a:schemeClr>
                </a:solidFill>
              </a:defRPr>
            </a:lvl1pPr>
          </a:lstStyle>
          <a:p>
            <a:r>
              <a:rPr lang="en-US" sz="3200" dirty="0">
                <a:latin typeface="ITC Franklin Gothic Std Dm Cp"/>
                <a:cs typeface="ITC Franklin Gothic Std Dm Cp"/>
              </a:rPr>
              <a:t>Virginia Board of Nursing Regulations</a:t>
            </a:r>
            <a:endParaRPr lang="en-US" sz="3200" dirty="0">
              <a:latin typeface="FranklinGothicURWComDem"/>
              <a:cs typeface="FranklinGothicURWComDem"/>
            </a:endParaRPr>
          </a:p>
        </p:txBody>
      </p:sp>
      <p:sp>
        <p:nvSpPr>
          <p:cNvPr id="9" name="TextBox 8"/>
          <p:cNvSpPr txBox="1"/>
          <p:nvPr/>
        </p:nvSpPr>
        <p:spPr>
          <a:xfrm>
            <a:off x="1118719" y="1809466"/>
            <a:ext cx="6903220" cy="4154984"/>
          </a:xfrm>
          <a:prstGeom prst="rect">
            <a:avLst/>
          </a:prstGeom>
          <a:noFill/>
        </p:spPr>
        <p:txBody>
          <a:bodyPr wrap="square" rtlCol="0">
            <a:spAutoFit/>
          </a:bodyPr>
          <a:lstStyle/>
          <a:p>
            <a:pPr>
              <a:lnSpc>
                <a:spcPct val="110000"/>
              </a:lnSpc>
            </a:pPr>
            <a:r>
              <a:rPr lang="en-US" sz="2000" dirty="0">
                <a:solidFill>
                  <a:srgbClr val="595959"/>
                </a:solidFill>
                <a:latin typeface="ITC Franklin Gothic Std Bk Cd"/>
                <a:cs typeface="ITC Franklin Gothic Std Bk Cd"/>
              </a:rPr>
              <a:t>Preceptorships shall include: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Written objectives, methodology, and evaluation procedures for a specified period of time to include the dates of each experience;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An orientation program for faculty, preceptors, and students;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A skills checklist detailing the performance of skills for which the student has had faculty-supervised clinical and didactic preparation; and </a:t>
            </a:r>
          </a:p>
          <a:p>
            <a:pPr marL="342900" indent="-342900">
              <a:lnSpc>
                <a:spcPct val="110000"/>
              </a:lnSpc>
              <a:buFont typeface="Wingdings" panose="05000000000000000000" pitchFamily="2" charset="2"/>
              <a:buChar char="ü"/>
            </a:pPr>
            <a:r>
              <a:rPr lang="en-US" sz="2000" dirty="0">
                <a:solidFill>
                  <a:srgbClr val="595959"/>
                </a:solidFill>
                <a:latin typeface="ITC Franklin Gothic Std Bk Cd"/>
                <a:cs typeface="ITC Franklin Gothic Std Bk Cd"/>
              </a:rPr>
              <a:t>The overall coordination by faculty who assume ultimate responsibility for implementation, periodic monitoring, and evaluation. </a:t>
            </a:r>
          </a:p>
        </p:txBody>
      </p:sp>
      <p:pic>
        <p:nvPicPr>
          <p:cNvPr id="1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9815" y="6149156"/>
            <a:ext cx="3009238" cy="697121"/>
          </a:xfrm>
        </p:spPr>
      </p:pic>
    </p:spTree>
    <p:extLst>
      <p:ext uri="{BB962C8B-B14F-4D97-AF65-F5344CB8AC3E}">
        <p14:creationId xmlns:p14="http://schemas.microsoft.com/office/powerpoint/2010/main" val="3319750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7E1758CB75504C8A09C7637765D6AC" ma:contentTypeVersion="15" ma:contentTypeDescription="Create a new document." ma:contentTypeScope="" ma:versionID="b14eee618f8bd78571b3761f338a9f3b">
  <xsd:schema xmlns:xsd="http://www.w3.org/2001/XMLSchema" xmlns:xs="http://www.w3.org/2001/XMLSchema" xmlns:p="http://schemas.microsoft.com/office/2006/metadata/properties" xmlns:ns2="36422973-8b24-4827-9cdc-7848932e2e4f" xmlns:ns3="69b68190-6430-4501-bdbb-5e9005a41e9b" targetNamespace="http://schemas.microsoft.com/office/2006/metadata/properties" ma:root="true" ma:fieldsID="6c3380db725cc5d3ddda02cde6170264" ns2:_="" ns3:_="">
    <xsd:import namespace="36422973-8b24-4827-9cdc-7848932e2e4f"/>
    <xsd:import namespace="69b68190-6430-4501-bdbb-5e9005a41e9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422973-8b24-4827-9cdc-7848932e2e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d038b50-52dc-447d-ac2e-a29bd036c4b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b68190-6430-4501-bdbb-5e9005a41e9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badf457-f70c-4fa7-994c-4fc701324974}" ma:internalName="TaxCatchAll" ma:showField="CatchAllData" ma:web="69b68190-6430-4501-bdbb-5e9005a41e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6422973-8b24-4827-9cdc-7848932e2e4f">
      <Terms xmlns="http://schemas.microsoft.com/office/infopath/2007/PartnerControls"/>
    </lcf76f155ced4ddcb4097134ff3c332f>
    <TaxCatchAll xmlns="69b68190-6430-4501-bdbb-5e9005a41e9b" xsi:nil="true"/>
  </documentManagement>
</p:properties>
</file>

<file path=customXml/itemProps1.xml><?xml version="1.0" encoding="utf-8"?>
<ds:datastoreItem xmlns:ds="http://schemas.openxmlformats.org/officeDocument/2006/customXml" ds:itemID="{471508F0-D8E1-4173-B5E9-C80A3121DA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422973-8b24-4827-9cdc-7848932e2e4f"/>
    <ds:schemaRef ds:uri="69b68190-6430-4501-bdbb-5e9005a41e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DA01B0-F1F2-402A-819B-0C30697FDFB1}">
  <ds:schemaRefs>
    <ds:schemaRef ds:uri="http://schemas.microsoft.com/sharepoint/v3/contenttype/forms"/>
  </ds:schemaRefs>
</ds:datastoreItem>
</file>

<file path=customXml/itemProps3.xml><?xml version="1.0" encoding="utf-8"?>
<ds:datastoreItem xmlns:ds="http://schemas.openxmlformats.org/officeDocument/2006/customXml" ds:itemID="{98463A06-AA2B-4A1F-B44A-A3933AEF8247}">
  <ds:schemaRefs>
    <ds:schemaRef ds:uri="http://schemas.microsoft.com/office/2006/metadata/properties"/>
    <ds:schemaRef ds:uri="http://schemas.microsoft.com/office/infopath/2007/PartnerControls"/>
    <ds:schemaRef ds:uri="36422973-8b24-4827-9cdc-7848932e2e4f"/>
    <ds:schemaRef ds:uri="69b68190-6430-4501-bdbb-5e9005a41e9b"/>
  </ds:schemaRefs>
</ds:datastoreItem>
</file>

<file path=docProps/app.xml><?xml version="1.0" encoding="utf-8"?>
<Properties xmlns="http://schemas.openxmlformats.org/officeDocument/2006/extended-properties" xmlns:vt="http://schemas.openxmlformats.org/officeDocument/2006/docPropsVTypes">
  <TotalTime>3094</TotalTime>
  <Words>1909</Words>
  <Application>Microsoft Office PowerPoint</Application>
  <PresentationFormat>On-screen Show (4:3)</PresentationFormat>
  <Paragraphs>221</Paragraphs>
  <Slides>36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Arial</vt:lpstr>
      <vt:lpstr>Calibri</vt:lpstr>
      <vt:lpstr>FranklinGothicURWComDem</vt:lpstr>
      <vt:lpstr>ITC Franklin Gothic Std Bk Cd</vt:lpstr>
      <vt:lpstr>ITC Franklin Gothic Std Bk Cp</vt:lpstr>
      <vt:lpstr>ITC Franklin Gothic Std Bk XCp</vt:lpstr>
      <vt:lpstr>ITC Franklin Gothic Std Book</vt:lpstr>
      <vt:lpstr>ITC Franklin Gothic Std Dm Cp</vt:lpstr>
      <vt:lpstr>Wingdings</vt:lpstr>
      <vt:lpstr>Office Theme</vt:lpstr>
      <vt:lpstr>PRECEPTOR TRAINING   BSN CNL Advanced Practice DNP</vt:lpstr>
      <vt:lpstr>PowerPoint Presentation</vt:lpstr>
      <vt:lpstr>PowerPoint Presentation</vt:lpstr>
      <vt:lpstr>Virginia Board of Nursing Regulations</vt:lpstr>
      <vt:lpstr>Virginia Board of Nursing Regulations</vt:lpstr>
      <vt:lpstr>Virginia Board of Nursing Regulations</vt:lpstr>
      <vt:lpstr>Virginia Board of Nursing Regulations</vt:lpstr>
      <vt:lpstr>Virginia Board of Nursing Regulations</vt:lpstr>
      <vt:lpstr>Virginia Board of Nursing Regulations</vt:lpstr>
      <vt:lpstr>Preceptors</vt:lpstr>
      <vt:lpstr>Course Professor Responsibilities</vt:lpstr>
      <vt:lpstr>Clinical Faculty Responsibilities</vt:lpstr>
      <vt:lpstr>Clinical Faculty - continued</vt:lpstr>
      <vt:lpstr>Clinical Faculty - continued</vt:lpstr>
      <vt:lpstr>Preceptor Responsibilities</vt:lpstr>
      <vt:lpstr>Preceptor Responsibilities</vt:lpstr>
      <vt:lpstr>Preceptor - continued</vt:lpstr>
      <vt:lpstr>Student Responsibilities</vt:lpstr>
      <vt:lpstr>Student Responsibilities</vt:lpstr>
      <vt:lpstr>Student Responsibilities</vt:lpstr>
      <vt:lpstr>Student Responsibilities</vt:lpstr>
      <vt:lpstr>Clinical Schedules</vt:lpstr>
      <vt:lpstr>Professional Standards</vt:lpstr>
      <vt:lpstr>Preparedness</vt:lpstr>
      <vt:lpstr>Attendance and Punctuality</vt:lpstr>
      <vt:lpstr>Professional Attire</vt:lpstr>
      <vt:lpstr>Professional Demeanor &amp; Engagement</vt:lpstr>
      <vt:lpstr>Legal and Personal Limits</vt:lpstr>
      <vt:lpstr>Administering Medications</vt:lpstr>
      <vt:lpstr>Preceptor Basic Checklist</vt:lpstr>
      <vt:lpstr>The Student-Preceptor Working Relationship</vt:lpstr>
      <vt:lpstr>Getting Started!</vt:lpstr>
      <vt:lpstr>Working Phase</vt:lpstr>
      <vt:lpstr>Closing the Experience</vt:lpstr>
      <vt:lpstr>Your Resources</vt:lpstr>
      <vt:lpstr>PowerPoint Presentation</vt:lpstr>
    </vt:vector>
  </TitlesOfParts>
  <Company>UVA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Korrin Montgomery</dc:creator>
  <cp:lastModifiedBy>Abby Self</cp:lastModifiedBy>
  <cp:revision>58</cp:revision>
  <cp:lastPrinted>2022-06-30T15:01:12Z</cp:lastPrinted>
  <dcterms:created xsi:type="dcterms:W3CDTF">2016-01-12T19:07:14Z</dcterms:created>
  <dcterms:modified xsi:type="dcterms:W3CDTF">2023-07-07T21:33:08Z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0x010100177E1758CB75504C8A09C7637765D6AC</vt:lpwstr>
  </property>
</Properties>
</file>